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8"/>
  </p:notesMasterIdLst>
  <p:sldIdLst>
    <p:sldId id="329" r:id="rId2"/>
    <p:sldId id="330" r:id="rId3"/>
    <p:sldId id="331" r:id="rId4"/>
    <p:sldId id="332"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47" r:id="rId20"/>
    <p:sldId id="348" r:id="rId21"/>
    <p:sldId id="349" r:id="rId22"/>
    <p:sldId id="350" r:id="rId23"/>
    <p:sldId id="351" r:id="rId24"/>
    <p:sldId id="352" r:id="rId25"/>
    <p:sldId id="353" r:id="rId26"/>
    <p:sldId id="354" r:id="rId27"/>
    <p:sldId id="355" r:id="rId28"/>
    <p:sldId id="356" r:id="rId29"/>
    <p:sldId id="357" r:id="rId30"/>
    <p:sldId id="358" r:id="rId31"/>
    <p:sldId id="359" r:id="rId32"/>
    <p:sldId id="360" r:id="rId33"/>
    <p:sldId id="361" r:id="rId34"/>
    <p:sldId id="362" r:id="rId35"/>
    <p:sldId id="363" r:id="rId36"/>
    <p:sldId id="364" r:id="rId37"/>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69C7853C-536D-4A76-A0AE-DD22124D55A5}" styleName="Estilo temático 1 - Énfasi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O"/>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0FC902-C5F4-4062-83E6-F7F14B2D1C78}" type="datetimeFigureOut">
              <a:rPr lang="es-CO" smtClean="0"/>
              <a:pPr/>
              <a:t>14/07/2013</a:t>
            </a:fld>
            <a:endParaRPr lang="es-CO"/>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O"/>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O"/>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56E0EB-1158-400C-A04A-96C00603AF60}" type="slidenum">
              <a:rPr lang="es-CO" smtClean="0"/>
              <a:pPr/>
              <a:t>‹Nº›</a:t>
            </a:fld>
            <a:endParaRPr lang="es-CO"/>
          </a:p>
        </p:txBody>
      </p:sp>
    </p:spTree>
    <p:extLst>
      <p:ext uri="{BB962C8B-B14F-4D97-AF65-F5344CB8AC3E}">
        <p14:creationId xmlns:p14="http://schemas.microsoft.com/office/powerpoint/2010/main" xmlns="" val="18909550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223584" y="260650"/>
            <a:ext cx="2596889" cy="434479"/>
          </a:xfrm>
        </p:spPr>
        <p:txBody>
          <a:bodyPr>
            <a:normAutofit/>
          </a:bodyPr>
          <a:lstStyle>
            <a:lvl1pPr>
              <a:lnSpc>
                <a:spcPts val="2400"/>
              </a:lnSpc>
              <a:defRPr sz="2000"/>
            </a:lvl1pPr>
          </a:lstStyle>
          <a:p>
            <a:r>
              <a:rPr lang="es-ES" dirty="0" smtClean="0"/>
              <a:t>Haga clic para modificar el estilo de título del patrón</a:t>
            </a:r>
            <a:endParaRPr lang="es-CO" dirty="0"/>
          </a:p>
        </p:txBody>
      </p:sp>
      <p:sp>
        <p:nvSpPr>
          <p:cNvPr id="3" name="2 Subtítulo"/>
          <p:cNvSpPr>
            <a:spLocks noGrp="1"/>
          </p:cNvSpPr>
          <p:nvPr>
            <p:ph type="subTitle" idx="1"/>
          </p:nvPr>
        </p:nvSpPr>
        <p:spPr>
          <a:xfrm>
            <a:off x="6228184" y="836712"/>
            <a:ext cx="2591960" cy="576064"/>
          </a:xfrm>
        </p:spPr>
        <p:txBody>
          <a:bodyPr>
            <a:normAutofit/>
          </a:bodyPr>
          <a:lstStyle>
            <a:lvl1pPr marL="0" indent="0" algn="r">
              <a:buNone/>
              <a:defRPr sz="1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dirty="0" smtClean="0"/>
              <a:t>Haga clic para modificar el estilo de subtítulo del patrón</a:t>
            </a:r>
            <a:endParaRPr lang="es-CO" dirty="0"/>
          </a:p>
        </p:txBody>
      </p:sp>
      <p:sp>
        <p:nvSpPr>
          <p:cNvPr id="11" name="10 Marcador de posición de imagen"/>
          <p:cNvSpPr>
            <a:spLocks noGrp="1"/>
          </p:cNvSpPr>
          <p:nvPr>
            <p:ph type="pic" sz="quarter" idx="10"/>
          </p:nvPr>
        </p:nvSpPr>
        <p:spPr>
          <a:xfrm>
            <a:off x="251522" y="188914"/>
            <a:ext cx="576263" cy="576263"/>
          </a:xfrm>
        </p:spPr>
        <p:txBody>
          <a:bodyPr rtlCol="0">
            <a:normAutofit/>
          </a:bodyPr>
          <a:lstStyle>
            <a:lvl1pPr marL="0" indent="0">
              <a:buNone/>
              <a:defRPr sz="900"/>
            </a:lvl1pPr>
          </a:lstStyle>
          <a:p>
            <a:pPr lvl="0"/>
            <a:endParaRPr lang="es-CO" noProof="0" dirty="0" smtClean="0"/>
          </a:p>
        </p:txBody>
      </p:sp>
    </p:spTree>
    <p:extLst>
      <p:ext uri="{BB962C8B-B14F-4D97-AF65-F5344CB8AC3E}">
        <p14:creationId xmlns:p14="http://schemas.microsoft.com/office/powerpoint/2010/main" xmlns="" val="2744204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s-ES"/>
          </a:p>
        </p:txBody>
      </p:sp>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CF98791E-B0CC-4C6B-BF5A-4AAF75249613}" type="slidenum">
              <a:rPr lang="es-ES"/>
              <a:pPr>
                <a:defRPr/>
              </a:pPr>
              <a:t>‹Nº›</a:t>
            </a:fld>
            <a:endParaRPr lang="es-ES"/>
          </a:p>
        </p:txBody>
      </p:sp>
    </p:spTree>
    <p:extLst>
      <p:ext uri="{BB962C8B-B14F-4D97-AF65-F5344CB8AC3E}">
        <p14:creationId xmlns:p14="http://schemas.microsoft.com/office/powerpoint/2010/main" xmlns="" val="14896563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s-E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9028BCF9-961D-422A-B9A1-C3DBB446BF5D}" type="slidenum">
              <a:rPr lang="es-ES"/>
              <a:pPr>
                <a:defRPr/>
              </a:pPr>
              <a:t>‹Nº›</a:t>
            </a:fld>
            <a:endParaRPr lang="es-ES"/>
          </a:p>
        </p:txBody>
      </p:sp>
    </p:spTree>
    <p:extLst>
      <p:ext uri="{BB962C8B-B14F-4D97-AF65-F5344CB8AC3E}">
        <p14:creationId xmlns:p14="http://schemas.microsoft.com/office/powerpoint/2010/main" xmlns="" val="1055331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hyperlink" Target="https://www.facebook.com/DANEColombia" TargetMode="External"/><Relationship Id="rId13"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image" Target="../media/image2.png"/><Relationship Id="rId12" Type="http://schemas.openxmlformats.org/officeDocument/2006/relationships/hyperlink" Target="http://www.dane.gov.co/"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hyperlink" Target="https://twitter.com/dane_colombia" TargetMode="External"/><Relationship Id="rId11" Type="http://schemas.openxmlformats.org/officeDocument/2006/relationships/image" Target="../media/image4.png"/><Relationship Id="rId5" Type="http://schemas.openxmlformats.org/officeDocument/2006/relationships/image" Target="../media/image1.jpeg"/><Relationship Id="rId10" Type="http://schemas.openxmlformats.org/officeDocument/2006/relationships/hyperlink" Target="http://www.youtube.com/user/danecolombia" TargetMode="External"/><Relationship Id="rId4" Type="http://schemas.openxmlformats.org/officeDocument/2006/relationships/theme" Target="../theme/theme1.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9 Rectángulo"/>
          <p:cNvSpPr/>
          <p:nvPr userDrawn="1"/>
        </p:nvSpPr>
        <p:spPr>
          <a:xfrm>
            <a:off x="0" y="6290733"/>
            <a:ext cx="9144000" cy="56726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solidFill>
                <a:prstClr val="white"/>
              </a:solidFill>
            </a:endParaRPr>
          </a:p>
        </p:txBody>
      </p:sp>
      <p:pic>
        <p:nvPicPr>
          <p:cNvPr id="1027" name="8 Imagen"/>
          <p:cNvPicPr>
            <a:picLocks noChangeAspect="1"/>
          </p:cNvPicPr>
          <p:nvPr userDrawn="1"/>
        </p:nvPicPr>
        <p:blipFill>
          <a:blip r:embed="rId5">
            <a:extLst>
              <a:ext uri="{28A0092B-C50C-407E-A947-70E740481C1C}">
                <a14:useLocalDpi xmlns:a14="http://schemas.microsoft.com/office/drawing/2010/main" xmlns="" val="0"/>
              </a:ext>
            </a:extLst>
          </a:blip>
          <a:srcRect/>
          <a:stretch>
            <a:fillRect/>
          </a:stretch>
        </p:blipFill>
        <p:spPr bwMode="auto">
          <a:xfrm>
            <a:off x="827089" y="0"/>
            <a:ext cx="3652837" cy="9757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8" name="1 Marcador de título"/>
          <p:cNvSpPr>
            <a:spLocks noGrp="1"/>
          </p:cNvSpPr>
          <p:nvPr>
            <p:ph type="title"/>
          </p:nvPr>
        </p:nvSpPr>
        <p:spPr bwMode="auto">
          <a:xfrm>
            <a:off x="4932364" y="336551"/>
            <a:ext cx="3455987" cy="35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smtClean="0"/>
              <a:t>Título 1</a:t>
            </a:r>
            <a:endParaRPr lang="es-CO" smtClean="0"/>
          </a:p>
        </p:txBody>
      </p:sp>
      <p:sp>
        <p:nvSpPr>
          <p:cNvPr id="1029" name="2 Marcador de texto"/>
          <p:cNvSpPr>
            <a:spLocks noGrp="1"/>
          </p:cNvSpPr>
          <p:nvPr>
            <p:ph type="body" idx="1"/>
          </p:nvPr>
        </p:nvSpPr>
        <p:spPr bwMode="auto">
          <a:xfrm>
            <a:off x="792164" y="1126067"/>
            <a:ext cx="7596187" cy="49191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smtClean="0"/>
          </a:p>
        </p:txBody>
      </p:sp>
      <p:pic>
        <p:nvPicPr>
          <p:cNvPr id="1030" name="10 Imagen">
            <a:hlinkClick r:id="rId6"/>
          </p:cNvPr>
          <p:cNvPicPr>
            <a:picLocks noChangeAspect="1"/>
          </p:cNvPicPr>
          <p:nvPr userDrawn="1"/>
        </p:nvPicPr>
        <p:blipFill>
          <a:blip r:embed="rId7">
            <a:extLst>
              <a:ext uri="{28A0092B-C50C-407E-A947-70E740481C1C}">
                <a14:useLocalDpi xmlns:a14="http://schemas.microsoft.com/office/drawing/2010/main" xmlns="" val="0"/>
              </a:ext>
            </a:extLst>
          </a:blip>
          <a:srcRect/>
          <a:stretch>
            <a:fillRect/>
          </a:stretch>
        </p:blipFill>
        <p:spPr bwMode="auto">
          <a:xfrm>
            <a:off x="4284663" y="6455833"/>
            <a:ext cx="781050" cy="2370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1" name="11 Imagen">
            <a:hlinkClick r:id="rId8"/>
          </p:cNvPr>
          <p:cNvPicPr>
            <a:picLocks noChangeAspect="1"/>
          </p:cNvPicPr>
          <p:nvPr userDrawn="1"/>
        </p:nvPicPr>
        <p:blipFill>
          <a:blip r:embed="rId9">
            <a:extLst>
              <a:ext uri="{28A0092B-C50C-407E-A947-70E740481C1C}">
                <a14:useLocalDpi xmlns:a14="http://schemas.microsoft.com/office/drawing/2010/main" xmlns="" val="0"/>
              </a:ext>
            </a:extLst>
          </a:blip>
          <a:srcRect/>
          <a:stretch>
            <a:fillRect/>
          </a:stretch>
        </p:blipFill>
        <p:spPr bwMode="auto">
          <a:xfrm>
            <a:off x="6037263" y="6449485"/>
            <a:ext cx="685800" cy="2391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2" name="12 Imagen">
            <a:hlinkClick r:id="rId10"/>
          </p:cNvPr>
          <p:cNvPicPr>
            <a:picLocks noChangeAspect="1"/>
          </p:cNvPicPr>
          <p:nvPr userDrawn="1"/>
        </p:nvPicPr>
        <p:blipFill>
          <a:blip r:embed="rId11">
            <a:extLst>
              <a:ext uri="{28A0092B-C50C-407E-A947-70E740481C1C}">
                <a14:useLocalDpi xmlns:a14="http://schemas.microsoft.com/office/drawing/2010/main" xmlns="" val="0"/>
              </a:ext>
            </a:extLst>
          </a:blip>
          <a:srcRect/>
          <a:stretch>
            <a:fillRect/>
          </a:stretch>
        </p:blipFill>
        <p:spPr bwMode="auto">
          <a:xfrm>
            <a:off x="7693026" y="6455833"/>
            <a:ext cx="695325" cy="2370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3" name="15 Imagen">
            <a:hlinkClick r:id="rId12"/>
          </p:cNvPr>
          <p:cNvPicPr>
            <a:picLocks noChangeAspect="1"/>
          </p:cNvPicPr>
          <p:nvPr userDrawn="1"/>
        </p:nvPicPr>
        <p:blipFill>
          <a:blip r:embed="rId13">
            <a:extLst>
              <a:ext uri="{28A0092B-C50C-407E-A947-70E740481C1C}">
                <a14:useLocalDpi xmlns:a14="http://schemas.microsoft.com/office/drawing/2010/main" xmlns="" val="0"/>
              </a:ext>
            </a:extLst>
          </a:blip>
          <a:srcRect/>
          <a:stretch>
            <a:fillRect/>
          </a:stretch>
        </p:blipFill>
        <p:spPr bwMode="auto">
          <a:xfrm>
            <a:off x="757238" y="6430434"/>
            <a:ext cx="1079500" cy="275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1020889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5" r:id="rId3"/>
  </p:sldLayoutIdLst>
  <p:timing>
    <p:tnLst>
      <p:par>
        <p:cTn id="1" dur="indefinite" restart="never" nodeType="tmRoot"/>
      </p:par>
    </p:tnLst>
  </p:timing>
  <p:txStyles>
    <p:titleStyle>
      <a:lvl1pPr algn="r" rtl="0" eaLnBrk="0" fontAlgn="base" hangingPunct="0">
        <a:lnSpc>
          <a:spcPts val="2800"/>
        </a:lnSpc>
        <a:spcBef>
          <a:spcPct val="0"/>
        </a:spcBef>
        <a:spcAft>
          <a:spcPct val="0"/>
        </a:spcAft>
        <a:defRPr sz="2500" kern="1200">
          <a:solidFill>
            <a:srgbClr val="7F7F7F"/>
          </a:solidFill>
          <a:latin typeface="+mj-lt"/>
          <a:ea typeface="+mj-ea"/>
          <a:cs typeface="+mj-cs"/>
        </a:defRPr>
      </a:lvl1pPr>
      <a:lvl2pPr algn="r" rtl="0" eaLnBrk="0" fontAlgn="base" hangingPunct="0">
        <a:lnSpc>
          <a:spcPts val="2800"/>
        </a:lnSpc>
        <a:spcBef>
          <a:spcPct val="0"/>
        </a:spcBef>
        <a:spcAft>
          <a:spcPct val="0"/>
        </a:spcAft>
        <a:defRPr sz="2500">
          <a:solidFill>
            <a:srgbClr val="7F7F7F"/>
          </a:solidFill>
          <a:latin typeface="Futura Md BT" pitchFamily="34" charset="0"/>
        </a:defRPr>
      </a:lvl2pPr>
      <a:lvl3pPr algn="r" rtl="0" eaLnBrk="0" fontAlgn="base" hangingPunct="0">
        <a:lnSpc>
          <a:spcPts val="2800"/>
        </a:lnSpc>
        <a:spcBef>
          <a:spcPct val="0"/>
        </a:spcBef>
        <a:spcAft>
          <a:spcPct val="0"/>
        </a:spcAft>
        <a:defRPr sz="2500">
          <a:solidFill>
            <a:srgbClr val="7F7F7F"/>
          </a:solidFill>
          <a:latin typeface="Futura Md BT" pitchFamily="34" charset="0"/>
        </a:defRPr>
      </a:lvl3pPr>
      <a:lvl4pPr algn="r" rtl="0" eaLnBrk="0" fontAlgn="base" hangingPunct="0">
        <a:lnSpc>
          <a:spcPts val="2800"/>
        </a:lnSpc>
        <a:spcBef>
          <a:spcPct val="0"/>
        </a:spcBef>
        <a:spcAft>
          <a:spcPct val="0"/>
        </a:spcAft>
        <a:defRPr sz="2500">
          <a:solidFill>
            <a:srgbClr val="7F7F7F"/>
          </a:solidFill>
          <a:latin typeface="Futura Md BT" pitchFamily="34" charset="0"/>
        </a:defRPr>
      </a:lvl4pPr>
      <a:lvl5pPr algn="r" rtl="0" eaLnBrk="0" fontAlgn="base" hangingPunct="0">
        <a:lnSpc>
          <a:spcPts val="2800"/>
        </a:lnSpc>
        <a:spcBef>
          <a:spcPct val="0"/>
        </a:spcBef>
        <a:spcAft>
          <a:spcPct val="0"/>
        </a:spcAft>
        <a:defRPr sz="2500">
          <a:solidFill>
            <a:srgbClr val="7F7F7F"/>
          </a:solidFill>
          <a:latin typeface="Futura Md BT" pitchFamily="34" charset="0"/>
        </a:defRPr>
      </a:lvl5pPr>
      <a:lvl6pPr marL="457200" algn="r" rtl="0" fontAlgn="base">
        <a:lnSpc>
          <a:spcPts val="2800"/>
        </a:lnSpc>
        <a:spcBef>
          <a:spcPct val="0"/>
        </a:spcBef>
        <a:spcAft>
          <a:spcPct val="0"/>
        </a:spcAft>
        <a:defRPr sz="2500">
          <a:solidFill>
            <a:srgbClr val="B6014C"/>
          </a:solidFill>
          <a:latin typeface="Futura Md BT" pitchFamily="34" charset="0"/>
        </a:defRPr>
      </a:lvl6pPr>
      <a:lvl7pPr marL="914400" algn="r" rtl="0" fontAlgn="base">
        <a:lnSpc>
          <a:spcPts val="2800"/>
        </a:lnSpc>
        <a:spcBef>
          <a:spcPct val="0"/>
        </a:spcBef>
        <a:spcAft>
          <a:spcPct val="0"/>
        </a:spcAft>
        <a:defRPr sz="2500">
          <a:solidFill>
            <a:srgbClr val="B6014C"/>
          </a:solidFill>
          <a:latin typeface="Futura Md BT" pitchFamily="34" charset="0"/>
        </a:defRPr>
      </a:lvl7pPr>
      <a:lvl8pPr marL="1371600" algn="r" rtl="0" fontAlgn="base">
        <a:lnSpc>
          <a:spcPts val="2800"/>
        </a:lnSpc>
        <a:spcBef>
          <a:spcPct val="0"/>
        </a:spcBef>
        <a:spcAft>
          <a:spcPct val="0"/>
        </a:spcAft>
        <a:defRPr sz="2500">
          <a:solidFill>
            <a:srgbClr val="B6014C"/>
          </a:solidFill>
          <a:latin typeface="Futura Md BT" pitchFamily="34" charset="0"/>
        </a:defRPr>
      </a:lvl8pPr>
      <a:lvl9pPr marL="1828800" algn="r" rtl="0" fontAlgn="base">
        <a:lnSpc>
          <a:spcPts val="2800"/>
        </a:lnSpc>
        <a:spcBef>
          <a:spcPct val="0"/>
        </a:spcBef>
        <a:spcAft>
          <a:spcPct val="0"/>
        </a:spcAft>
        <a:defRPr sz="2500">
          <a:solidFill>
            <a:srgbClr val="B6014C"/>
          </a:solidFill>
          <a:latin typeface="Futura Md BT"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762000" y="977900"/>
            <a:ext cx="7637463" cy="4339650"/>
          </a:xfrm>
          <a:prstGeom prst="rect">
            <a:avLst/>
          </a:prstGeom>
          <a:noFill/>
          <a:ln>
            <a:solidFill>
              <a:srgbClr val="0070C0"/>
            </a:solidFill>
          </a:ln>
        </p:spPr>
        <p:txBody>
          <a:bodyPr>
            <a:spAutoFit/>
          </a:bodyPr>
          <a:lstStyle/>
          <a:p>
            <a:pPr algn="ctr">
              <a:defRPr/>
            </a:pPr>
            <a:endParaRPr lang="es-ES" sz="2000" dirty="0"/>
          </a:p>
          <a:p>
            <a:pPr algn="ctr">
              <a:defRPr/>
            </a:pPr>
            <a:endParaRPr lang="es-ES" dirty="0"/>
          </a:p>
          <a:p>
            <a:pPr algn="ctr">
              <a:defRPr/>
            </a:pPr>
            <a:endParaRPr lang="es-ES" sz="2000" b="1" dirty="0"/>
          </a:p>
          <a:p>
            <a:pPr algn="ctr">
              <a:defRPr/>
            </a:pPr>
            <a:endParaRPr lang="es-ES" sz="2000" b="1" dirty="0"/>
          </a:p>
          <a:p>
            <a:pPr algn="ctr">
              <a:defRPr/>
            </a:pPr>
            <a:endParaRPr lang="es-ES" sz="2000" b="1" dirty="0"/>
          </a:p>
          <a:p>
            <a:pPr algn="ctr">
              <a:defRPr/>
            </a:pPr>
            <a:endParaRPr lang="es-ES" sz="2000" b="1" dirty="0"/>
          </a:p>
          <a:p>
            <a:pPr algn="ctr">
              <a:defRPr/>
            </a:pPr>
            <a:endParaRPr lang="es-ES" sz="2000" b="1" dirty="0"/>
          </a:p>
          <a:p>
            <a:pPr algn="ctr">
              <a:defRPr/>
            </a:pPr>
            <a:r>
              <a:rPr lang="es-ES" sz="2800" b="1" dirty="0">
                <a:solidFill>
                  <a:srgbClr val="0070C0"/>
                </a:solidFill>
                <a:effectLst>
                  <a:outerShdw blurRad="38100" dist="38100" dir="2700000" algn="tl">
                    <a:srgbClr val="000000">
                      <a:alpha val="43137"/>
                    </a:srgbClr>
                  </a:outerShdw>
                </a:effectLst>
              </a:rPr>
              <a:t>ESTADISTICAS VITALES </a:t>
            </a:r>
          </a:p>
          <a:p>
            <a:pPr algn="ctr">
              <a:defRPr/>
            </a:pPr>
            <a:endParaRPr lang="es-ES" sz="2000" b="1" dirty="0">
              <a:solidFill>
                <a:srgbClr val="0070C0"/>
              </a:solidFill>
            </a:endParaRPr>
          </a:p>
          <a:p>
            <a:pPr algn="ctr">
              <a:defRPr/>
            </a:pPr>
            <a:endParaRPr lang="es-ES" b="1" dirty="0">
              <a:solidFill>
                <a:srgbClr val="0070C0"/>
              </a:solidFill>
              <a:effectLst>
                <a:outerShdw blurRad="38100" dist="38100" dir="2700000" algn="tl">
                  <a:srgbClr val="000000">
                    <a:alpha val="43137"/>
                  </a:srgbClr>
                </a:outerShdw>
              </a:effectLst>
            </a:endParaRPr>
          </a:p>
          <a:p>
            <a:pPr algn="ctr">
              <a:defRPr/>
            </a:pPr>
            <a:endParaRPr lang="es-ES" b="1" dirty="0">
              <a:solidFill>
                <a:srgbClr val="0070C0"/>
              </a:solidFill>
              <a:effectLst>
                <a:outerShdw blurRad="38100" dist="38100" dir="2700000" algn="tl">
                  <a:srgbClr val="000000">
                    <a:alpha val="43137"/>
                  </a:srgbClr>
                </a:outerShdw>
              </a:effectLst>
            </a:endParaRPr>
          </a:p>
          <a:p>
            <a:pPr algn="ctr">
              <a:defRPr/>
            </a:pPr>
            <a:endParaRPr lang="es-ES" sz="1200" dirty="0"/>
          </a:p>
          <a:p>
            <a:pPr algn="ctr">
              <a:defRPr/>
            </a:pPr>
            <a:r>
              <a:rPr lang="es-ES" sz="1400" b="1" dirty="0" smtClean="0"/>
              <a:t>SANTANDER</a:t>
            </a:r>
          </a:p>
          <a:p>
            <a:pPr algn="ctr">
              <a:defRPr/>
            </a:pPr>
            <a:r>
              <a:rPr lang="es-ES" sz="1600" b="1" dirty="0" smtClean="0"/>
              <a:t>2013</a:t>
            </a:r>
            <a:endParaRPr lang="es-ES" sz="1600" b="1" dirty="0"/>
          </a:p>
          <a:p>
            <a:pPr algn="ctr">
              <a:defRPr/>
            </a:pPr>
            <a:endParaRPr lang="es-ES" sz="1200" dirty="0"/>
          </a:p>
        </p:txBody>
      </p:sp>
      <p:sp>
        <p:nvSpPr>
          <p:cNvPr id="2051" name="2 Rectángulo"/>
          <p:cNvSpPr>
            <a:spLocks noChangeArrowheads="1"/>
          </p:cNvSpPr>
          <p:nvPr/>
        </p:nvSpPr>
        <p:spPr bwMode="auto">
          <a:xfrm>
            <a:off x="901700" y="1244600"/>
            <a:ext cx="745490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s-ES" b="1"/>
              <a:t>DEPARTAMENTO ADMINISTRATIVO NACIONAL DE ESTADISTICA </a:t>
            </a:r>
          </a:p>
          <a:p>
            <a:pPr algn="ctr"/>
            <a:r>
              <a:rPr lang="es-ES" b="1"/>
              <a:t>DIRECCION DE CENSOS Y DEMOGRAFIA</a:t>
            </a:r>
          </a:p>
          <a:p>
            <a:pPr algn="ctr"/>
            <a:endParaRPr lang="es-ES" b="1"/>
          </a:p>
        </p:txBody>
      </p:sp>
    </p:spTree>
    <p:extLst>
      <p:ext uri="{BB962C8B-B14F-4D97-AF65-F5344CB8AC3E}">
        <p14:creationId xmlns:p14="http://schemas.microsoft.com/office/powerpoint/2010/main" xmlns="" val="21972766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Título"/>
          <p:cNvSpPr>
            <a:spLocks noGrp="1"/>
          </p:cNvSpPr>
          <p:nvPr>
            <p:ph type="title"/>
          </p:nvPr>
        </p:nvSpPr>
        <p:spPr bwMode="auto">
          <a:xfrm>
            <a:off x="1700213" y="2382838"/>
            <a:ext cx="5937250" cy="2228850"/>
          </a:xfrm>
          <a:ln>
            <a:solidFill>
              <a:srgbClr val="008000"/>
            </a:solidFill>
            <a:miter lim="800000"/>
            <a:headEnd/>
            <a:tailEnd/>
          </a:ln>
        </p:spPr>
        <p:txBody>
          <a:bodyPr vert="horz" wrap="square" lIns="91440" tIns="45720" rIns="91440" bIns="45720" numCol="1" anchor="t" anchorCtr="0" compatLnSpc="1">
            <a:prstTxWarp prst="textNoShape">
              <a:avLst/>
            </a:prstTxWarp>
          </a:bodyPr>
          <a:lstStyle/>
          <a:p>
            <a:pPr algn="ctr" eaLnBrk="1" hangingPunct="1">
              <a:defRPr/>
            </a:pPr>
            <a:r>
              <a:rPr lang="es-ES" dirty="0" smtClean="0">
                <a:solidFill>
                  <a:srgbClr val="7030A0"/>
                </a:solidFill>
              </a:rPr>
              <a:t> </a:t>
            </a:r>
            <a:br>
              <a:rPr lang="es-ES" dirty="0" smtClean="0">
                <a:solidFill>
                  <a:srgbClr val="7030A0"/>
                </a:solidFill>
              </a:rPr>
            </a:br>
            <a:r>
              <a:rPr lang="es-ES" sz="2800" b="1" dirty="0" smtClean="0">
                <a:solidFill>
                  <a:srgbClr val="008000"/>
                </a:solidFill>
                <a:effectLst>
                  <a:outerShdw blurRad="38100" dist="38100" dir="2700000" algn="tl">
                    <a:srgbClr val="000000">
                      <a:alpha val="43137"/>
                    </a:srgbClr>
                  </a:outerShdw>
                </a:effectLst>
              </a:rPr>
              <a:t>CERTIFICADO DE NACIDO VIVO</a:t>
            </a:r>
            <a:r>
              <a:rPr lang="es-ES" dirty="0" smtClean="0">
                <a:solidFill>
                  <a:srgbClr val="008000"/>
                </a:solidFill>
              </a:rPr>
              <a:t> </a:t>
            </a:r>
            <a:r>
              <a:rPr lang="es-ES" dirty="0" smtClean="0">
                <a:solidFill>
                  <a:srgbClr val="008E40"/>
                </a:solidFill>
              </a:rPr>
              <a:t/>
            </a:r>
            <a:br>
              <a:rPr lang="es-ES" dirty="0" smtClean="0">
                <a:solidFill>
                  <a:srgbClr val="008E40"/>
                </a:solidFill>
              </a:rPr>
            </a:br>
            <a:endParaRPr lang="es-ES" dirty="0" smtClean="0">
              <a:solidFill>
                <a:srgbClr val="008E40"/>
              </a:solidFill>
            </a:endParaRPr>
          </a:p>
        </p:txBody>
      </p:sp>
    </p:spTree>
    <p:extLst>
      <p:ext uri="{BB962C8B-B14F-4D97-AF65-F5344CB8AC3E}">
        <p14:creationId xmlns:p14="http://schemas.microsoft.com/office/powerpoint/2010/main" xmlns="" val="32090728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571472" y="2643182"/>
            <a:ext cx="8208963" cy="2462213"/>
          </a:xfrm>
          <a:prstGeom prst="rect">
            <a:avLst/>
          </a:prstGeom>
          <a:noFill/>
          <a:ln w="12700" algn="ctr">
            <a:solidFill>
              <a:srgbClr val="007635"/>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lnSpc>
                <a:spcPct val="110000"/>
              </a:lnSpc>
            </a:pPr>
            <a:r>
              <a:rPr lang="es-ES" sz="2000"/>
              <a:t>Expulsión o extracción completa del cuerpo de la madre, independientemente de la duración del embarazo, de un producto de la concepción que, después de dicha separación, respire o de cualquier otra señal de vida, como latidos del corazón, pulsaciones del cordón umbilical o movimientos efectivos de los músculos de contracción voluntaria, tanto si se ha cortado o no el cordón umbilical y esté o no desprendida la placenta. (OMS)</a:t>
            </a:r>
          </a:p>
        </p:txBody>
      </p:sp>
      <p:sp>
        <p:nvSpPr>
          <p:cNvPr id="12291" name="4 CuadroTexto"/>
          <p:cNvSpPr txBox="1">
            <a:spLocks noChangeArrowheads="1"/>
          </p:cNvSpPr>
          <p:nvPr/>
        </p:nvSpPr>
        <p:spPr bwMode="auto">
          <a:xfrm>
            <a:off x="1142976" y="1357298"/>
            <a:ext cx="64801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 sz="2400" b="1" dirty="0">
                <a:solidFill>
                  <a:srgbClr val="007635"/>
                </a:solidFill>
              </a:rPr>
              <a:t>NACIDO VIVO</a:t>
            </a:r>
          </a:p>
        </p:txBody>
      </p:sp>
    </p:spTree>
    <p:extLst>
      <p:ext uri="{BB962C8B-B14F-4D97-AF65-F5344CB8AC3E}">
        <p14:creationId xmlns:p14="http://schemas.microsoft.com/office/powerpoint/2010/main" xmlns="" val="1788472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Título"/>
          <p:cNvSpPr>
            <a:spLocks noGrp="1"/>
          </p:cNvSpPr>
          <p:nvPr>
            <p:ph type="title"/>
          </p:nvPr>
        </p:nvSpPr>
        <p:spPr bwMode="auto">
          <a:xfrm>
            <a:off x="571472" y="1071546"/>
            <a:ext cx="8183562" cy="7207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eaLnBrk="1" hangingPunct="1"/>
            <a:r>
              <a:rPr lang="es-ES" sz="2400" dirty="0" smtClean="0">
                <a:solidFill>
                  <a:srgbClr val="007635"/>
                </a:solidFill>
                <a:cs typeface="Arial" pitchFamily="34" charset="0"/>
              </a:rPr>
              <a:t>CERTIFICADO DE NACIDO VIVO</a:t>
            </a:r>
          </a:p>
        </p:txBody>
      </p:sp>
      <p:sp>
        <p:nvSpPr>
          <p:cNvPr id="3" name="2 Marcador de contenido"/>
          <p:cNvSpPr>
            <a:spLocks noGrp="1"/>
          </p:cNvSpPr>
          <p:nvPr>
            <p:ph idx="1"/>
          </p:nvPr>
        </p:nvSpPr>
        <p:spPr>
          <a:xfrm>
            <a:off x="755650" y="2133600"/>
            <a:ext cx="7488238" cy="2665413"/>
          </a:xfrm>
          <a:ln>
            <a:solidFill>
              <a:srgbClr val="007635"/>
            </a:solidFill>
          </a:ln>
        </p:spPr>
        <p:txBody>
          <a:bodyPr>
            <a:normAutofit fontScale="92500"/>
          </a:bodyPr>
          <a:lstStyle/>
          <a:p>
            <a:pPr marL="265176" indent="-265176" algn="just" eaLnBrk="1" fontAlgn="auto" hangingPunct="1">
              <a:spcAft>
                <a:spcPts val="0"/>
              </a:spcAft>
              <a:buFont typeface="Wingdings 2" pitchFamily="18" charset="2"/>
              <a:buNone/>
              <a:defRPr/>
            </a:pPr>
            <a:r>
              <a:rPr lang="es-ES" dirty="0" smtClean="0"/>
              <a:t>  </a:t>
            </a:r>
            <a:r>
              <a:rPr lang="es-ES" sz="2600" dirty="0" smtClean="0"/>
              <a:t>Documento con propósitos legales y estadísticos. Prueba del nacimiento, sirve como documento antecedente para efectuar la inscripción del hecho vital ante la respectiva oficina de registro civil, permiten unificar en el nivel nacional la información relacionada con los nacimientos. </a:t>
            </a:r>
            <a:endParaRPr lang="es-ES" dirty="0"/>
          </a:p>
        </p:txBody>
      </p:sp>
    </p:spTree>
    <p:extLst>
      <p:ext uri="{BB962C8B-B14F-4D97-AF65-F5344CB8AC3E}">
        <p14:creationId xmlns:p14="http://schemas.microsoft.com/office/powerpoint/2010/main" xmlns="" val="34164648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Título"/>
          <p:cNvSpPr>
            <a:spLocks noGrp="1"/>
          </p:cNvSpPr>
          <p:nvPr>
            <p:ph type="title"/>
          </p:nvPr>
        </p:nvSpPr>
        <p:spPr bwMode="auto">
          <a:xfrm>
            <a:off x="611188" y="857232"/>
            <a:ext cx="8183562" cy="35719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eaLnBrk="1" hangingPunct="1"/>
            <a:r>
              <a:rPr lang="es-ES" sz="1800" b="1" dirty="0" smtClean="0">
                <a:solidFill>
                  <a:srgbClr val="007635"/>
                </a:solidFill>
                <a:cs typeface="Arial" pitchFamily="34" charset="0"/>
              </a:rPr>
              <a:t>OBJETIVOS</a:t>
            </a:r>
          </a:p>
        </p:txBody>
      </p:sp>
      <p:sp>
        <p:nvSpPr>
          <p:cNvPr id="14339" name="2 Marcador de contenido"/>
          <p:cNvSpPr>
            <a:spLocks noGrp="1"/>
          </p:cNvSpPr>
          <p:nvPr>
            <p:ph idx="1"/>
          </p:nvPr>
        </p:nvSpPr>
        <p:spPr bwMode="auto">
          <a:xfrm>
            <a:off x="755650" y="1428736"/>
            <a:ext cx="7488238" cy="3714776"/>
          </a:xfrm>
          <a:noFill/>
          <a:ln>
            <a:solidFill>
              <a:srgbClr val="007635"/>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indent="0" algn="just">
              <a:spcBef>
                <a:spcPct val="0"/>
              </a:spcBef>
              <a:buSzPct val="60000"/>
              <a:buFont typeface="Wingdings 2" pitchFamily="18" charset="2"/>
              <a:buNone/>
            </a:pPr>
            <a:endParaRPr lang="es-ES_tradnl" sz="2000" dirty="0" smtClean="0">
              <a:solidFill>
                <a:srgbClr val="008E40"/>
              </a:solidFill>
              <a:ea typeface="Times New Roman" pitchFamily="18" charset="0"/>
              <a:cs typeface="ArialMT" charset="0"/>
            </a:endParaRPr>
          </a:p>
          <a:p>
            <a:pPr marL="0" indent="0" algn="just">
              <a:spcBef>
                <a:spcPct val="0"/>
              </a:spcBef>
              <a:buSzPct val="60000"/>
              <a:buFont typeface="Wingdings 2" pitchFamily="18" charset="2"/>
              <a:buNone/>
            </a:pPr>
            <a:r>
              <a:rPr lang="es-ES_tradnl" sz="2000" dirty="0" smtClean="0">
                <a:solidFill>
                  <a:srgbClr val="008E40"/>
                </a:solidFill>
                <a:ea typeface="Times New Roman" pitchFamily="18" charset="0"/>
                <a:cs typeface="ArialMT" charset="0"/>
              </a:rPr>
              <a:t>instrumento </a:t>
            </a:r>
            <a:r>
              <a:rPr lang="es-ES_tradnl" sz="2000" dirty="0" smtClean="0">
                <a:solidFill>
                  <a:srgbClr val="008E40"/>
                </a:solidFill>
                <a:ea typeface="Times New Roman" pitchFamily="18" charset="0"/>
                <a:cs typeface="ArialMT" charset="0"/>
              </a:rPr>
              <a:t>legal</a:t>
            </a:r>
            <a:r>
              <a:rPr lang="es-ES_tradnl" sz="2000" dirty="0" smtClean="0">
                <a:ea typeface="Times New Roman" pitchFamily="18" charset="0"/>
                <a:cs typeface="ArialMT" charset="0"/>
              </a:rPr>
              <a:t>, constituye la prueba del nacimiento,  documento antecedente para efectuar la inscripción del hecho vital ante la </a:t>
            </a:r>
            <a:r>
              <a:rPr lang="es-ES_tradnl" sz="2000" dirty="0" smtClean="0">
                <a:ea typeface="Times New Roman" pitchFamily="18" charset="0"/>
                <a:cs typeface="ArialMT" charset="0"/>
              </a:rPr>
              <a:t>oficina </a:t>
            </a:r>
            <a:r>
              <a:rPr lang="es-ES_tradnl" sz="2000" dirty="0" smtClean="0">
                <a:ea typeface="Times New Roman" pitchFamily="18" charset="0"/>
                <a:cs typeface="ArialMT" charset="0"/>
              </a:rPr>
              <a:t>de registro civil.</a:t>
            </a:r>
          </a:p>
          <a:p>
            <a:pPr marL="0" indent="0" algn="just">
              <a:spcBef>
                <a:spcPct val="0"/>
              </a:spcBef>
              <a:buSzPct val="60000"/>
            </a:pPr>
            <a:endParaRPr lang="es-ES" sz="2000" dirty="0" smtClean="0">
              <a:ea typeface="Times New Roman" pitchFamily="18" charset="0"/>
              <a:cs typeface="ArialMT" charset="0"/>
            </a:endParaRPr>
          </a:p>
          <a:p>
            <a:pPr marL="0" indent="0" algn="just">
              <a:spcBef>
                <a:spcPct val="0"/>
              </a:spcBef>
              <a:buSzPct val="60000"/>
              <a:buFont typeface="Wingdings 2" pitchFamily="18" charset="2"/>
              <a:buNone/>
            </a:pPr>
            <a:r>
              <a:rPr lang="es-ES_tradnl" sz="2000" dirty="0" smtClean="0">
                <a:solidFill>
                  <a:srgbClr val="008E40"/>
                </a:solidFill>
                <a:ea typeface="Times New Roman" pitchFamily="18" charset="0"/>
                <a:cs typeface="ArialMT" charset="0"/>
              </a:rPr>
              <a:t>Instrumento de salud pública</a:t>
            </a:r>
            <a:r>
              <a:rPr lang="es-ES_tradnl" sz="2000" dirty="0" smtClean="0">
                <a:ea typeface="Times New Roman" pitchFamily="18" charset="0"/>
                <a:cs typeface="ArialMT" charset="0"/>
              </a:rPr>
              <a:t>, programas de atención, servicios y programas </a:t>
            </a:r>
            <a:r>
              <a:rPr lang="es-ES_tradnl" sz="2000" dirty="0" smtClean="0">
                <a:ea typeface="Times New Roman" pitchFamily="18" charset="0"/>
                <a:cs typeface="ArialMT" charset="0"/>
              </a:rPr>
              <a:t>sociales.</a:t>
            </a:r>
          </a:p>
          <a:p>
            <a:pPr marL="0" indent="0" algn="just">
              <a:spcBef>
                <a:spcPct val="0"/>
              </a:spcBef>
              <a:buSzPct val="60000"/>
              <a:buFont typeface="Wingdings 2" pitchFamily="18" charset="2"/>
              <a:buNone/>
            </a:pPr>
            <a:endParaRPr lang="es-ES" sz="2000" dirty="0" smtClean="0">
              <a:ea typeface="Times New Roman" pitchFamily="18" charset="0"/>
              <a:cs typeface="ArialMT" charset="0"/>
            </a:endParaRPr>
          </a:p>
          <a:p>
            <a:pPr marL="0" indent="0" algn="just">
              <a:spcBef>
                <a:spcPct val="0"/>
              </a:spcBef>
              <a:buSzPct val="60000"/>
              <a:buFont typeface="Wingdings 2" pitchFamily="18" charset="2"/>
              <a:buNone/>
            </a:pPr>
            <a:r>
              <a:rPr lang="es-ES_tradnl" sz="2000" dirty="0" smtClean="0">
                <a:solidFill>
                  <a:srgbClr val="008E40"/>
                </a:solidFill>
                <a:ea typeface="Times New Roman" pitchFamily="18" charset="0"/>
                <a:cs typeface="ArialMT" charset="0"/>
              </a:rPr>
              <a:t>insumo demográfico</a:t>
            </a:r>
            <a:r>
              <a:rPr lang="es-ES_tradnl" sz="2000" dirty="0" smtClean="0">
                <a:ea typeface="Times New Roman" pitchFamily="18" charset="0"/>
                <a:cs typeface="ArialMT" charset="0"/>
              </a:rPr>
              <a:t>, </a:t>
            </a:r>
            <a:r>
              <a:rPr lang="es-ES_tradnl" sz="2000" dirty="0" smtClean="0">
                <a:ea typeface="Times New Roman" pitchFamily="18" charset="0"/>
                <a:cs typeface="ArialMT" charset="0"/>
              </a:rPr>
              <a:t>análisis </a:t>
            </a:r>
            <a:r>
              <a:rPr lang="es-ES_tradnl" sz="2000" dirty="0" smtClean="0">
                <a:ea typeface="Times New Roman" pitchFamily="18" charset="0"/>
                <a:cs typeface="ArialMT" charset="0"/>
              </a:rPr>
              <a:t>de las tendencias de la fecundidad,  </a:t>
            </a:r>
            <a:r>
              <a:rPr lang="es-ES_tradnl" sz="2000" dirty="0" smtClean="0">
                <a:ea typeface="Times New Roman" pitchFamily="18" charset="0"/>
                <a:cs typeface="ArialMT" charset="0"/>
              </a:rPr>
              <a:t>formulación de hipótesis </a:t>
            </a:r>
            <a:r>
              <a:rPr lang="es-ES_tradnl" sz="2000" dirty="0" smtClean="0">
                <a:ea typeface="Times New Roman" pitchFamily="18" charset="0"/>
                <a:cs typeface="ArialMT" charset="0"/>
              </a:rPr>
              <a:t>de proyecciones demográficas.</a:t>
            </a:r>
          </a:p>
        </p:txBody>
      </p:sp>
    </p:spTree>
    <p:extLst>
      <p:ext uri="{BB962C8B-B14F-4D97-AF65-F5344CB8AC3E}">
        <p14:creationId xmlns:p14="http://schemas.microsoft.com/office/powerpoint/2010/main" xmlns="" val="3446805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4"/>
          <p:cNvSpPr txBox="1">
            <a:spLocks noChangeArrowheads="1"/>
          </p:cNvSpPr>
          <p:nvPr/>
        </p:nvSpPr>
        <p:spPr bwMode="auto">
          <a:xfrm>
            <a:off x="3171825" y="812800"/>
            <a:ext cx="2655888" cy="461963"/>
          </a:xfrm>
          <a:prstGeom prst="rect">
            <a:avLst/>
          </a:prstGeom>
          <a:noFill/>
          <a:ln w="9525">
            <a:solidFill>
              <a:srgbClr val="0080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 sz="2400" b="1">
                <a:solidFill>
                  <a:srgbClr val="008000"/>
                </a:solidFill>
              </a:rPr>
              <a:t>NACIDO VIVO </a:t>
            </a:r>
            <a:endParaRPr lang="es-ES" sz="2400">
              <a:solidFill>
                <a:srgbClr val="008000"/>
              </a:solidFill>
            </a:endParaRPr>
          </a:p>
        </p:txBody>
      </p:sp>
      <p:sp>
        <p:nvSpPr>
          <p:cNvPr id="15363" name="AutoShape 5"/>
          <p:cNvSpPr>
            <a:spLocks noChangeArrowheads="1"/>
          </p:cNvSpPr>
          <p:nvPr/>
        </p:nvSpPr>
        <p:spPr bwMode="auto">
          <a:xfrm>
            <a:off x="4616450" y="1658938"/>
            <a:ext cx="476250" cy="431800"/>
          </a:xfrm>
          <a:prstGeom prst="rightArrow">
            <a:avLst>
              <a:gd name="adj1" fmla="val 75009"/>
              <a:gd name="adj2" fmla="val 54391"/>
            </a:avLst>
          </a:prstGeom>
          <a:solidFill>
            <a:srgbClr val="00800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15364" name="Rectangle 6"/>
          <p:cNvSpPr>
            <a:spLocks noChangeArrowheads="1"/>
          </p:cNvSpPr>
          <p:nvPr/>
        </p:nvSpPr>
        <p:spPr bwMode="auto">
          <a:xfrm>
            <a:off x="5305425" y="1722438"/>
            <a:ext cx="2924175" cy="369887"/>
          </a:xfrm>
          <a:prstGeom prst="rect">
            <a:avLst/>
          </a:prstGeom>
          <a:solidFill>
            <a:srgbClr val="F2F2F2">
              <a:alpha val="30196"/>
            </a:srgbClr>
          </a:solidFill>
          <a:ln w="25400">
            <a:solidFill>
              <a:srgbClr val="008000"/>
            </a:solidFill>
            <a:miter lim="800000"/>
            <a:headEnd/>
            <a:tailEnd/>
          </a:ln>
        </p:spPr>
        <p:txBody>
          <a:bodyPr lIns="92075" tIns="46038" rIns="92075" bIns="46038">
            <a:spAutoFit/>
          </a:bodyPr>
          <a:lstStyle/>
          <a:p>
            <a:pPr algn="ctr">
              <a:spcBef>
                <a:spcPct val="50000"/>
              </a:spcBef>
            </a:pPr>
            <a:r>
              <a:rPr lang="es-ES_tradnl"/>
              <a:t>certificado de nacido vivo</a:t>
            </a:r>
          </a:p>
        </p:txBody>
      </p:sp>
      <p:sp>
        <p:nvSpPr>
          <p:cNvPr id="15365" name="AutoShape 8"/>
          <p:cNvSpPr>
            <a:spLocks noChangeArrowheads="1"/>
          </p:cNvSpPr>
          <p:nvPr/>
        </p:nvSpPr>
        <p:spPr bwMode="auto">
          <a:xfrm rot="-2426479">
            <a:off x="4106863" y="4044950"/>
            <a:ext cx="584200" cy="414338"/>
          </a:xfrm>
          <a:prstGeom prst="leftArrow">
            <a:avLst>
              <a:gd name="adj1" fmla="val 75009"/>
              <a:gd name="adj2" fmla="val 69336"/>
            </a:avLst>
          </a:prstGeom>
          <a:solidFill>
            <a:srgbClr val="00800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89097" name="Rectangle 9"/>
          <p:cNvSpPr>
            <a:spLocks noChangeArrowheads="1"/>
          </p:cNvSpPr>
          <p:nvPr/>
        </p:nvSpPr>
        <p:spPr bwMode="auto">
          <a:xfrm>
            <a:off x="1119188" y="4586288"/>
            <a:ext cx="2759075" cy="369887"/>
          </a:xfrm>
          <a:prstGeom prst="rect">
            <a:avLst/>
          </a:prstGeom>
          <a:solidFill>
            <a:srgbClr val="F2F2F2">
              <a:alpha val="30000"/>
            </a:srgbClr>
          </a:solidFill>
          <a:ln w="25400">
            <a:solidFill>
              <a:srgbClr val="008000"/>
            </a:solidFill>
            <a:miter lim="800000"/>
            <a:headEnd/>
            <a:tailEnd/>
          </a:ln>
          <a:effectLst/>
        </p:spPr>
        <p:txBody>
          <a:bodyPr lIns="92075" tIns="46038" rIns="92075" bIns="46038">
            <a:spAutoFit/>
          </a:bodyPr>
          <a:lstStyle/>
          <a:p>
            <a:pPr algn="ctr">
              <a:spcBef>
                <a:spcPct val="50000"/>
              </a:spcBef>
              <a:defRPr/>
            </a:pPr>
            <a:r>
              <a:rPr lang="es-ES_tradnl" dirty="0">
                <a:effectLst>
                  <a:outerShdw blurRad="38100" dist="38100" dir="2700000" algn="tl">
                    <a:srgbClr val="C0C0C0"/>
                  </a:outerShdw>
                </a:effectLst>
              </a:rPr>
              <a:t>notaria o registraduría</a:t>
            </a:r>
          </a:p>
        </p:txBody>
      </p:sp>
      <p:sp>
        <p:nvSpPr>
          <p:cNvPr id="15367" name="Rectangle 10"/>
          <p:cNvSpPr>
            <a:spLocks noChangeArrowheads="1"/>
          </p:cNvSpPr>
          <p:nvPr/>
        </p:nvSpPr>
        <p:spPr bwMode="auto">
          <a:xfrm>
            <a:off x="1142976" y="5715016"/>
            <a:ext cx="2773362" cy="369887"/>
          </a:xfrm>
          <a:prstGeom prst="rect">
            <a:avLst/>
          </a:prstGeom>
          <a:solidFill>
            <a:srgbClr val="F2F2F2">
              <a:alpha val="30196"/>
            </a:srgbClr>
          </a:solidFill>
          <a:ln w="25400">
            <a:solidFill>
              <a:srgbClr val="008000"/>
            </a:solidFill>
            <a:miter lim="800000"/>
            <a:headEnd/>
            <a:tailEnd/>
          </a:ln>
        </p:spPr>
        <p:txBody>
          <a:bodyPr lIns="92075" tIns="46038" rIns="92075" bIns="46038">
            <a:spAutoFit/>
          </a:bodyPr>
          <a:lstStyle/>
          <a:p>
            <a:pPr algn="ctr">
              <a:spcBef>
                <a:spcPct val="50000"/>
              </a:spcBef>
            </a:pPr>
            <a:r>
              <a:rPr lang="es-ES_tradnl" dirty="0"/>
              <a:t>registro civil</a:t>
            </a:r>
          </a:p>
        </p:txBody>
      </p:sp>
      <p:sp>
        <p:nvSpPr>
          <p:cNvPr id="15368" name="AutoShape 11"/>
          <p:cNvSpPr>
            <a:spLocks noChangeArrowheads="1"/>
          </p:cNvSpPr>
          <p:nvPr/>
        </p:nvSpPr>
        <p:spPr bwMode="auto">
          <a:xfrm>
            <a:off x="2214546" y="5072074"/>
            <a:ext cx="465138" cy="520700"/>
          </a:xfrm>
          <a:prstGeom prst="downArrow">
            <a:avLst>
              <a:gd name="adj1" fmla="val 75009"/>
              <a:gd name="adj2" fmla="val 57673"/>
            </a:avLst>
          </a:prstGeom>
          <a:solidFill>
            <a:srgbClr val="00800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15369" name="Rectangle 12"/>
          <p:cNvSpPr>
            <a:spLocks noChangeArrowheads="1"/>
          </p:cNvSpPr>
          <p:nvPr/>
        </p:nvSpPr>
        <p:spPr bwMode="auto">
          <a:xfrm>
            <a:off x="1397000" y="1589088"/>
            <a:ext cx="2743200" cy="708025"/>
          </a:xfrm>
          <a:prstGeom prst="rect">
            <a:avLst/>
          </a:prstGeom>
          <a:solidFill>
            <a:srgbClr val="F2F2F2">
              <a:alpha val="30196"/>
            </a:srgbClr>
          </a:solidFill>
          <a:ln w="25400">
            <a:solidFill>
              <a:srgbClr val="008000"/>
            </a:solidFill>
            <a:miter lim="800000"/>
            <a:headEnd/>
            <a:tailEnd/>
          </a:ln>
        </p:spPr>
        <p:txBody>
          <a:bodyPr lIns="92075" tIns="46038" rIns="92075" bIns="46038">
            <a:spAutoFit/>
          </a:bodyPr>
          <a:lstStyle/>
          <a:p>
            <a:pPr algn="ctr">
              <a:spcBef>
                <a:spcPct val="50000"/>
              </a:spcBef>
            </a:pPr>
            <a:r>
              <a:rPr lang="es-ES_tradnl" sz="1600" b="1"/>
              <a:t>Personal medico y </a:t>
            </a:r>
          </a:p>
          <a:p>
            <a:pPr algn="ctr">
              <a:spcBef>
                <a:spcPct val="50000"/>
              </a:spcBef>
            </a:pPr>
            <a:r>
              <a:rPr lang="es-ES_tradnl" sz="1600" b="1"/>
              <a:t>Personal salud autorizado</a:t>
            </a:r>
          </a:p>
        </p:txBody>
      </p:sp>
      <p:sp>
        <p:nvSpPr>
          <p:cNvPr id="15370" name="Rectangle 13"/>
          <p:cNvSpPr>
            <a:spLocks noChangeArrowheads="1"/>
          </p:cNvSpPr>
          <p:nvPr/>
        </p:nvSpPr>
        <p:spPr bwMode="auto">
          <a:xfrm>
            <a:off x="3670300" y="2989263"/>
            <a:ext cx="3009900" cy="646112"/>
          </a:xfrm>
          <a:prstGeom prst="rect">
            <a:avLst/>
          </a:prstGeom>
          <a:solidFill>
            <a:srgbClr val="F2F2F2">
              <a:alpha val="30196"/>
            </a:srgbClr>
          </a:solidFill>
          <a:ln w="25400">
            <a:solidFill>
              <a:srgbClr val="008000"/>
            </a:solidFill>
            <a:miter lim="800000"/>
            <a:headEnd/>
            <a:tailEnd/>
          </a:ln>
        </p:spPr>
        <p:txBody>
          <a:bodyPr>
            <a:spAutoFit/>
          </a:bodyPr>
          <a:lstStyle/>
          <a:p>
            <a:pPr algn="ctr"/>
            <a:r>
              <a:rPr lang="es-ES_tradnl" dirty="0"/>
              <a:t>certificado de nacido vivo</a:t>
            </a:r>
          </a:p>
          <a:p>
            <a:pPr algn="ctr"/>
            <a:r>
              <a:rPr lang="es-ES_tradnl" dirty="0" smtClean="0"/>
              <a:t>Antecedente RC</a:t>
            </a:r>
            <a:endParaRPr lang="es-ES_tradnl" dirty="0"/>
          </a:p>
        </p:txBody>
      </p:sp>
      <p:sp>
        <p:nvSpPr>
          <p:cNvPr id="89102" name="Rectangle 14"/>
          <p:cNvSpPr>
            <a:spLocks noChangeArrowheads="1"/>
          </p:cNvSpPr>
          <p:nvPr/>
        </p:nvSpPr>
        <p:spPr bwMode="auto">
          <a:xfrm>
            <a:off x="6934200" y="3006725"/>
            <a:ext cx="1301750" cy="646113"/>
          </a:xfrm>
          <a:prstGeom prst="rect">
            <a:avLst/>
          </a:prstGeom>
          <a:solidFill>
            <a:srgbClr val="F2F2F2">
              <a:alpha val="30000"/>
            </a:srgbClr>
          </a:solidFill>
          <a:ln w="25400">
            <a:solidFill>
              <a:srgbClr val="008000"/>
            </a:solidFill>
            <a:miter lim="800000"/>
            <a:headEnd/>
            <a:tailEnd/>
          </a:ln>
          <a:effectLst/>
        </p:spPr>
        <p:txBody>
          <a:bodyPr wrap="none">
            <a:spAutoFit/>
          </a:bodyPr>
          <a:lstStyle/>
          <a:p>
            <a:pPr algn="ctr">
              <a:spcBef>
                <a:spcPts val="0"/>
              </a:spcBef>
              <a:defRPr/>
            </a:pPr>
            <a:r>
              <a:rPr lang="es-ES_tradnl" dirty="0">
                <a:effectLst>
                  <a:outerShdw blurRad="38100" dist="38100" dir="2700000" algn="tl">
                    <a:srgbClr val="C0C0C0"/>
                  </a:outerShdw>
                </a:effectLst>
              </a:rPr>
              <a:t>certificado </a:t>
            </a:r>
          </a:p>
          <a:p>
            <a:pPr algn="ctr">
              <a:spcBef>
                <a:spcPts val="0"/>
              </a:spcBef>
              <a:defRPr/>
            </a:pPr>
            <a:r>
              <a:rPr lang="es-ES_tradnl" dirty="0">
                <a:effectLst>
                  <a:outerShdw blurRad="38100" dist="38100" dir="2700000" algn="tl">
                    <a:srgbClr val="C0C0C0"/>
                  </a:outerShdw>
                </a:effectLst>
              </a:rPr>
              <a:t>estadístico</a:t>
            </a:r>
          </a:p>
        </p:txBody>
      </p:sp>
      <p:sp>
        <p:nvSpPr>
          <p:cNvPr id="15372" name="AutoShape 15"/>
          <p:cNvSpPr>
            <a:spLocks noChangeArrowheads="1"/>
          </p:cNvSpPr>
          <p:nvPr/>
        </p:nvSpPr>
        <p:spPr bwMode="auto">
          <a:xfrm>
            <a:off x="7512050" y="3740150"/>
            <a:ext cx="257175" cy="393700"/>
          </a:xfrm>
          <a:prstGeom prst="downArrow">
            <a:avLst>
              <a:gd name="adj1" fmla="val 75009"/>
              <a:gd name="adj2" fmla="val 78868"/>
            </a:avLst>
          </a:prstGeom>
          <a:solidFill>
            <a:srgbClr val="00800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89104" name="Rectangle 16"/>
          <p:cNvSpPr>
            <a:spLocks noChangeArrowheads="1"/>
          </p:cNvSpPr>
          <p:nvPr/>
        </p:nvSpPr>
        <p:spPr bwMode="auto">
          <a:xfrm>
            <a:off x="6500826" y="5500702"/>
            <a:ext cx="2290762" cy="647700"/>
          </a:xfrm>
          <a:prstGeom prst="rect">
            <a:avLst/>
          </a:prstGeom>
          <a:solidFill>
            <a:srgbClr val="F2F2F2">
              <a:alpha val="30000"/>
            </a:srgbClr>
          </a:solidFill>
          <a:ln w="25400">
            <a:solidFill>
              <a:srgbClr val="008000"/>
            </a:solidFill>
            <a:miter lim="800000"/>
            <a:headEnd/>
            <a:tailEnd/>
          </a:ln>
          <a:effectLst/>
        </p:spPr>
        <p:txBody>
          <a:bodyPr lIns="92075" tIns="46038" rIns="92075" bIns="46038">
            <a:spAutoFit/>
          </a:bodyPr>
          <a:lstStyle/>
          <a:p>
            <a:pPr algn="ctr">
              <a:spcBef>
                <a:spcPct val="50000"/>
              </a:spcBef>
              <a:defRPr/>
            </a:pPr>
            <a:r>
              <a:rPr lang="es-ES_tradnl" dirty="0">
                <a:effectLst>
                  <a:outerShdw blurRad="38100" dist="38100" dir="2700000" algn="tl">
                    <a:srgbClr val="C0C0C0"/>
                  </a:outerShdw>
                </a:effectLst>
              </a:rPr>
              <a:t>estadísticas de nacimientos </a:t>
            </a:r>
          </a:p>
        </p:txBody>
      </p:sp>
      <p:pic>
        <p:nvPicPr>
          <p:cNvPr id="15374" name="Picture 1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181850" y="4241800"/>
            <a:ext cx="917575"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75" name="AutoShape 18"/>
          <p:cNvSpPr>
            <a:spLocks noChangeArrowheads="1"/>
          </p:cNvSpPr>
          <p:nvPr/>
        </p:nvSpPr>
        <p:spPr bwMode="auto">
          <a:xfrm>
            <a:off x="7254875" y="2451100"/>
            <a:ext cx="350838" cy="487363"/>
          </a:xfrm>
          <a:prstGeom prst="downArrow">
            <a:avLst>
              <a:gd name="adj1" fmla="val 75009"/>
              <a:gd name="adj2" fmla="val 71566"/>
            </a:avLst>
          </a:prstGeom>
          <a:solidFill>
            <a:srgbClr val="00800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15376" name="AutoShape 21"/>
          <p:cNvSpPr>
            <a:spLocks noChangeArrowheads="1"/>
          </p:cNvSpPr>
          <p:nvPr/>
        </p:nvSpPr>
        <p:spPr bwMode="auto">
          <a:xfrm>
            <a:off x="7500958" y="4929198"/>
            <a:ext cx="455612" cy="495300"/>
          </a:xfrm>
          <a:prstGeom prst="downArrow">
            <a:avLst>
              <a:gd name="adj1" fmla="val 75009"/>
              <a:gd name="adj2" fmla="val 67909"/>
            </a:avLst>
          </a:prstGeom>
          <a:solidFill>
            <a:srgbClr val="00800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15377" name="AutoShape 22"/>
          <p:cNvSpPr>
            <a:spLocks noChangeArrowheads="1"/>
          </p:cNvSpPr>
          <p:nvPr/>
        </p:nvSpPr>
        <p:spPr bwMode="auto">
          <a:xfrm>
            <a:off x="5238750" y="2413000"/>
            <a:ext cx="369888" cy="487363"/>
          </a:xfrm>
          <a:prstGeom prst="downArrow">
            <a:avLst>
              <a:gd name="adj1" fmla="val 75009"/>
              <a:gd name="adj2" fmla="val 67881"/>
            </a:avLst>
          </a:prstGeom>
          <a:solidFill>
            <a:srgbClr val="00800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Tree>
    <p:extLst>
      <p:ext uri="{BB962C8B-B14F-4D97-AF65-F5344CB8AC3E}">
        <p14:creationId xmlns:p14="http://schemas.microsoft.com/office/powerpoint/2010/main" xmlns="" val="4225487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79" name="Rectangle 23"/>
          <p:cNvSpPr>
            <a:spLocks noChangeArrowheads="1"/>
          </p:cNvSpPr>
          <p:nvPr/>
        </p:nvSpPr>
        <p:spPr bwMode="auto">
          <a:xfrm>
            <a:off x="568325" y="1522413"/>
            <a:ext cx="3470275" cy="785812"/>
          </a:xfrm>
          <a:prstGeom prst="rect">
            <a:avLst/>
          </a:prstGeom>
          <a:solidFill>
            <a:srgbClr val="F2F2F2">
              <a:alpha val="39999"/>
            </a:srgbClr>
          </a:solidFill>
          <a:ln w="25400">
            <a:solidFill>
              <a:srgbClr val="008000"/>
            </a:solidFill>
            <a:miter lim="800000"/>
            <a:headEnd/>
            <a:tailEnd/>
          </a:ln>
          <a:effectLst/>
        </p:spPr>
        <p:txBody>
          <a:bodyPr lIns="92075" tIns="46038" rIns="92075" bIns="46038">
            <a:spAutoFit/>
          </a:bodyPr>
          <a:lstStyle/>
          <a:p>
            <a:pPr algn="ctr">
              <a:spcBef>
                <a:spcPct val="50000"/>
              </a:spcBef>
              <a:defRPr/>
            </a:pPr>
            <a:r>
              <a:rPr lang="es-ES_tradnl" b="1" dirty="0">
                <a:effectLst>
                  <a:outerShdw blurRad="38100" dist="38100" dir="2700000" algn="tl">
                    <a:srgbClr val="C0C0C0"/>
                  </a:outerShdw>
                </a:effectLst>
              </a:rPr>
              <a:t>NACIDO VIVO</a:t>
            </a:r>
          </a:p>
          <a:p>
            <a:pPr algn="ctr">
              <a:spcBef>
                <a:spcPct val="50000"/>
              </a:spcBef>
              <a:defRPr/>
            </a:pPr>
            <a:r>
              <a:rPr lang="es-ES_tradnl" dirty="0">
                <a:effectLst>
                  <a:outerShdw blurRad="38100" dist="38100" dir="2700000" algn="tl">
                    <a:srgbClr val="C0C0C0"/>
                  </a:outerShdw>
                </a:effectLst>
              </a:rPr>
              <a:t>Sin contacto con sector salud</a:t>
            </a:r>
          </a:p>
        </p:txBody>
      </p:sp>
      <p:sp>
        <p:nvSpPr>
          <p:cNvPr id="16387" name="Rectangle 24"/>
          <p:cNvSpPr>
            <a:spLocks noChangeArrowheads="1"/>
          </p:cNvSpPr>
          <p:nvPr/>
        </p:nvSpPr>
        <p:spPr bwMode="auto">
          <a:xfrm>
            <a:off x="5397500" y="4249738"/>
            <a:ext cx="2806700" cy="727075"/>
          </a:xfrm>
          <a:prstGeom prst="rect">
            <a:avLst/>
          </a:prstGeom>
          <a:solidFill>
            <a:srgbClr val="F2F2F2">
              <a:alpha val="39999"/>
            </a:srgbClr>
          </a:solidFill>
          <a:ln w="25400">
            <a:solidFill>
              <a:srgbClr val="008000"/>
            </a:solidFill>
            <a:miter lim="800000"/>
            <a:headEnd/>
            <a:tailEnd/>
          </a:ln>
        </p:spPr>
        <p:txBody>
          <a:bodyPr lIns="92075" tIns="46038" rIns="92075" bIns="46038">
            <a:spAutoFit/>
          </a:bodyPr>
          <a:lstStyle/>
          <a:p>
            <a:pPr algn="ctr">
              <a:spcBef>
                <a:spcPct val="50000"/>
              </a:spcBef>
            </a:pPr>
            <a:r>
              <a:rPr lang="es-ES_tradnl" sz="2000"/>
              <a:t>registro civil de nacimiento</a:t>
            </a:r>
          </a:p>
        </p:txBody>
      </p:sp>
      <p:sp>
        <p:nvSpPr>
          <p:cNvPr id="96284" name="Rectangle 28"/>
          <p:cNvSpPr>
            <a:spLocks noChangeArrowheads="1"/>
          </p:cNvSpPr>
          <p:nvPr/>
        </p:nvSpPr>
        <p:spPr bwMode="auto">
          <a:xfrm>
            <a:off x="5430838" y="1919288"/>
            <a:ext cx="2667000" cy="400050"/>
          </a:xfrm>
          <a:prstGeom prst="rect">
            <a:avLst/>
          </a:prstGeom>
          <a:solidFill>
            <a:srgbClr val="F2F2F2">
              <a:alpha val="39999"/>
            </a:srgbClr>
          </a:solidFill>
          <a:ln w="25400">
            <a:solidFill>
              <a:srgbClr val="008000"/>
            </a:solidFill>
            <a:miter lim="800000"/>
            <a:headEnd/>
            <a:tailEnd/>
          </a:ln>
          <a:effectLst/>
        </p:spPr>
        <p:txBody>
          <a:bodyPr lIns="92075" tIns="46038" rIns="92075" bIns="46038">
            <a:spAutoFit/>
          </a:bodyPr>
          <a:lstStyle/>
          <a:p>
            <a:pPr algn="ctr">
              <a:spcBef>
                <a:spcPct val="50000"/>
              </a:spcBef>
              <a:defRPr/>
            </a:pPr>
            <a:r>
              <a:rPr lang="es-ES_tradnl" sz="2000" dirty="0">
                <a:effectLst>
                  <a:outerShdw blurRad="38100" dist="38100" dir="2700000" algn="tl">
                    <a:srgbClr val="C0C0C0"/>
                  </a:outerShdw>
                </a:effectLst>
                <a:latin typeface="Arial" charset="0"/>
              </a:rPr>
              <a:t>dos testigos</a:t>
            </a:r>
          </a:p>
        </p:txBody>
      </p:sp>
      <p:sp>
        <p:nvSpPr>
          <p:cNvPr id="96285" name="Rectangle 29"/>
          <p:cNvSpPr>
            <a:spLocks noChangeArrowheads="1"/>
          </p:cNvSpPr>
          <p:nvPr/>
        </p:nvSpPr>
        <p:spPr bwMode="auto">
          <a:xfrm>
            <a:off x="5410200" y="2851150"/>
            <a:ext cx="2743200" cy="400050"/>
          </a:xfrm>
          <a:prstGeom prst="rect">
            <a:avLst/>
          </a:prstGeom>
          <a:solidFill>
            <a:srgbClr val="F2F2F2">
              <a:alpha val="39999"/>
            </a:srgbClr>
          </a:solidFill>
          <a:ln w="25400">
            <a:solidFill>
              <a:srgbClr val="008000"/>
            </a:solidFill>
            <a:miter lim="800000"/>
            <a:headEnd/>
            <a:tailEnd/>
          </a:ln>
          <a:effectLst/>
        </p:spPr>
        <p:txBody>
          <a:bodyPr>
            <a:spAutoFit/>
          </a:bodyPr>
          <a:lstStyle/>
          <a:p>
            <a:pPr algn="ctr">
              <a:spcBef>
                <a:spcPct val="50000"/>
              </a:spcBef>
              <a:defRPr/>
            </a:pPr>
            <a:r>
              <a:rPr lang="es-ES_tradnl" sz="2000" dirty="0">
                <a:effectLst>
                  <a:outerShdw blurRad="38100" dist="38100" dir="2700000" algn="tl">
                    <a:srgbClr val="C0C0C0"/>
                  </a:outerShdw>
                </a:effectLst>
                <a:latin typeface="Arial" charset="0"/>
              </a:rPr>
              <a:t>oficina de registro civil</a:t>
            </a:r>
          </a:p>
        </p:txBody>
      </p:sp>
      <p:sp>
        <p:nvSpPr>
          <p:cNvPr id="96287" name="Rectangle 31"/>
          <p:cNvSpPr>
            <a:spLocks noChangeArrowheads="1"/>
          </p:cNvSpPr>
          <p:nvPr/>
        </p:nvSpPr>
        <p:spPr bwMode="auto">
          <a:xfrm>
            <a:off x="5397500" y="5532438"/>
            <a:ext cx="2870200" cy="585418"/>
          </a:xfrm>
          <a:prstGeom prst="rect">
            <a:avLst/>
          </a:prstGeom>
          <a:solidFill>
            <a:srgbClr val="F2F2F2">
              <a:alpha val="39999"/>
            </a:srgbClr>
          </a:solidFill>
          <a:ln w="25400">
            <a:solidFill>
              <a:srgbClr val="008000"/>
            </a:solidFill>
            <a:miter lim="800000"/>
            <a:headEnd/>
            <a:tailEnd/>
          </a:ln>
          <a:effectLst/>
        </p:spPr>
        <p:txBody>
          <a:bodyPr lIns="92075" tIns="46038" rIns="92075" bIns="46038">
            <a:spAutoFit/>
          </a:bodyPr>
          <a:lstStyle/>
          <a:p>
            <a:pPr algn="ctr">
              <a:spcBef>
                <a:spcPct val="50000"/>
              </a:spcBef>
              <a:defRPr/>
            </a:pPr>
            <a:r>
              <a:rPr lang="es-ES_tradnl" dirty="0">
                <a:latin typeface="Arial" charset="0"/>
              </a:rPr>
              <a:t>certificado de nacido vivo </a:t>
            </a:r>
            <a:r>
              <a:rPr lang="es-ES_tradnl" sz="1400" dirty="0">
                <a:effectLst>
                  <a:outerShdw blurRad="38100" dist="38100" dir="2700000" algn="tl">
                    <a:srgbClr val="C0C0C0"/>
                  </a:outerShdw>
                </a:effectLst>
                <a:latin typeface="Arial" charset="0"/>
              </a:rPr>
              <a:t>(elaborado por funcionario </a:t>
            </a:r>
            <a:r>
              <a:rPr lang="es-ES_tradnl" sz="1400" dirty="0" smtClean="0">
                <a:effectLst>
                  <a:outerShdw blurRad="38100" dist="38100" dir="2700000" algn="tl">
                    <a:srgbClr val="C0C0C0"/>
                  </a:outerShdw>
                </a:effectLst>
                <a:latin typeface="Arial" charset="0"/>
              </a:rPr>
              <a:t> R.C.) </a:t>
            </a:r>
            <a:endParaRPr lang="es-ES_tradnl" sz="1400" dirty="0">
              <a:effectLst>
                <a:outerShdw blurRad="38100" dist="38100" dir="2700000" algn="tl">
                  <a:srgbClr val="C0C0C0"/>
                </a:outerShdw>
              </a:effectLst>
              <a:latin typeface="Arial" charset="0"/>
            </a:endParaRPr>
          </a:p>
        </p:txBody>
      </p:sp>
      <p:sp>
        <p:nvSpPr>
          <p:cNvPr id="16391" name="AutoShape 32"/>
          <p:cNvSpPr>
            <a:spLocks noChangeArrowheads="1"/>
          </p:cNvSpPr>
          <p:nvPr/>
        </p:nvSpPr>
        <p:spPr bwMode="auto">
          <a:xfrm>
            <a:off x="6527800" y="2413000"/>
            <a:ext cx="471488" cy="381000"/>
          </a:xfrm>
          <a:prstGeom prst="downArrow">
            <a:avLst>
              <a:gd name="adj1" fmla="val 50000"/>
              <a:gd name="adj2" fmla="val 50005"/>
            </a:avLst>
          </a:prstGeom>
          <a:solidFill>
            <a:srgbClr val="00800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16392" name="AutoShape 33"/>
          <p:cNvSpPr>
            <a:spLocks noChangeArrowheads="1"/>
          </p:cNvSpPr>
          <p:nvPr/>
        </p:nvSpPr>
        <p:spPr bwMode="auto">
          <a:xfrm>
            <a:off x="6527800" y="3668713"/>
            <a:ext cx="471488" cy="381000"/>
          </a:xfrm>
          <a:prstGeom prst="downArrow">
            <a:avLst>
              <a:gd name="adj1" fmla="val 50000"/>
              <a:gd name="adj2" fmla="val 50005"/>
            </a:avLst>
          </a:prstGeom>
          <a:solidFill>
            <a:srgbClr val="00800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16393" name="AutoShape 34"/>
          <p:cNvSpPr>
            <a:spLocks noChangeArrowheads="1"/>
          </p:cNvSpPr>
          <p:nvPr/>
        </p:nvSpPr>
        <p:spPr bwMode="auto">
          <a:xfrm>
            <a:off x="6527800" y="5072063"/>
            <a:ext cx="471488" cy="381000"/>
          </a:xfrm>
          <a:prstGeom prst="downArrow">
            <a:avLst>
              <a:gd name="adj1" fmla="val 50000"/>
              <a:gd name="adj2" fmla="val 50005"/>
            </a:avLst>
          </a:prstGeom>
          <a:solidFill>
            <a:srgbClr val="00800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pic>
        <p:nvPicPr>
          <p:cNvPr id="16394" name="Picture 3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928926" y="5286388"/>
            <a:ext cx="1127125"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395" name="AutoShape 37"/>
          <p:cNvSpPr>
            <a:spLocks noChangeArrowheads="1"/>
          </p:cNvSpPr>
          <p:nvPr/>
        </p:nvSpPr>
        <p:spPr bwMode="auto">
          <a:xfrm rot="10800000">
            <a:off x="4413250" y="1979613"/>
            <a:ext cx="557213" cy="265112"/>
          </a:xfrm>
          <a:prstGeom prst="leftArrow">
            <a:avLst>
              <a:gd name="adj1" fmla="val 75009"/>
              <a:gd name="adj2" fmla="val 69243"/>
            </a:avLst>
          </a:prstGeom>
          <a:solidFill>
            <a:srgbClr val="00800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16396" name="AutoShape 37"/>
          <p:cNvSpPr>
            <a:spLocks noChangeArrowheads="1"/>
          </p:cNvSpPr>
          <p:nvPr/>
        </p:nvSpPr>
        <p:spPr bwMode="auto">
          <a:xfrm>
            <a:off x="4570413" y="5691188"/>
            <a:ext cx="557212" cy="414337"/>
          </a:xfrm>
          <a:prstGeom prst="leftArrow">
            <a:avLst>
              <a:gd name="adj1" fmla="val 75009"/>
              <a:gd name="adj2" fmla="val 69433"/>
            </a:avLst>
          </a:prstGeom>
          <a:solidFill>
            <a:srgbClr val="00800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Tree>
    <p:extLst>
      <p:ext uri="{BB962C8B-B14F-4D97-AF65-F5344CB8AC3E}">
        <p14:creationId xmlns:p14="http://schemas.microsoft.com/office/powerpoint/2010/main" xmlns="" val="4063219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l="2193" t="1768" b="2948"/>
          <a:stretch>
            <a:fillRect/>
          </a:stretch>
        </p:blipFill>
        <p:spPr bwMode="auto">
          <a:xfrm>
            <a:off x="714348" y="1017588"/>
            <a:ext cx="8001056" cy="51974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938258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l="1563" r="3123" b="1099"/>
          <a:stretch>
            <a:fillRect/>
          </a:stretch>
        </p:blipFill>
        <p:spPr bwMode="auto">
          <a:xfrm>
            <a:off x="771525" y="919163"/>
            <a:ext cx="7872441" cy="51530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113324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l="2129" r="2554"/>
          <a:stretch>
            <a:fillRect/>
          </a:stretch>
        </p:blipFill>
        <p:spPr bwMode="auto">
          <a:xfrm>
            <a:off x="773113" y="928670"/>
            <a:ext cx="7442225" cy="38846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459" name="Picture 2"/>
          <p:cNvPicPr>
            <a:picLocks noChangeAspect="1" noChangeArrowheads="1"/>
          </p:cNvPicPr>
          <p:nvPr/>
        </p:nvPicPr>
        <p:blipFill>
          <a:blip r:embed="rId3">
            <a:extLst>
              <a:ext uri="{28A0092B-C50C-407E-A947-70E740481C1C}">
                <a14:useLocalDpi xmlns:a14="http://schemas.microsoft.com/office/drawing/2010/main" xmlns="" val="0"/>
              </a:ext>
            </a:extLst>
          </a:blip>
          <a:srcRect l="880"/>
          <a:stretch>
            <a:fillRect/>
          </a:stretch>
        </p:blipFill>
        <p:spPr bwMode="auto">
          <a:xfrm>
            <a:off x="812800" y="4826000"/>
            <a:ext cx="7473976" cy="12462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852671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p:cNvPicPr>
            <a:picLocks noChangeAspect="1" noChangeArrowheads="1"/>
          </p:cNvPicPr>
          <p:nvPr/>
        </p:nvPicPr>
        <p:blipFill>
          <a:blip r:embed="rId2">
            <a:extLst>
              <a:ext uri="{28A0092B-C50C-407E-A947-70E740481C1C}">
                <a14:useLocalDpi xmlns:a14="http://schemas.microsoft.com/office/drawing/2010/main" xmlns="" val="0"/>
              </a:ext>
            </a:extLst>
          </a:blip>
          <a:srcRect l="2109" r="2109"/>
          <a:stretch>
            <a:fillRect/>
          </a:stretch>
        </p:blipFill>
        <p:spPr bwMode="auto">
          <a:xfrm>
            <a:off x="660400" y="1924050"/>
            <a:ext cx="8251825" cy="335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946705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Título"/>
          <p:cNvSpPr>
            <a:spLocks noGrp="1"/>
          </p:cNvSpPr>
          <p:nvPr>
            <p:ph type="title"/>
          </p:nvPr>
        </p:nvSpPr>
        <p:spPr bwMode="auto">
          <a:xfrm>
            <a:off x="1700213" y="2073275"/>
            <a:ext cx="5937250" cy="2228850"/>
          </a:xfrm>
          <a:ln>
            <a:solidFill>
              <a:srgbClr val="0070C0"/>
            </a:solidFill>
            <a:miter lim="800000"/>
            <a:headEnd/>
            <a:tailEnd/>
          </a:ln>
        </p:spPr>
        <p:txBody>
          <a:bodyPr vert="horz" wrap="square" lIns="91440" tIns="45720" rIns="91440" bIns="45720" numCol="1" anchor="t" anchorCtr="0" compatLnSpc="1">
            <a:prstTxWarp prst="textNoShape">
              <a:avLst/>
            </a:prstTxWarp>
          </a:bodyPr>
          <a:lstStyle/>
          <a:p>
            <a:pPr algn="ctr" eaLnBrk="1" hangingPunct="1">
              <a:defRPr/>
            </a:pPr>
            <a:r>
              <a:rPr lang="es-ES" dirty="0" smtClean="0">
                <a:solidFill>
                  <a:srgbClr val="7030A0"/>
                </a:solidFill>
              </a:rPr>
              <a:t> </a:t>
            </a:r>
            <a:br>
              <a:rPr lang="es-ES" dirty="0" smtClean="0">
                <a:solidFill>
                  <a:srgbClr val="7030A0"/>
                </a:solidFill>
              </a:rPr>
            </a:br>
            <a:r>
              <a:rPr lang="es-ES" sz="2800" b="1" dirty="0" smtClean="0">
                <a:solidFill>
                  <a:srgbClr val="0070C0"/>
                </a:solidFill>
                <a:effectLst>
                  <a:outerShdw blurRad="38100" dist="38100" dir="2700000" algn="tl">
                    <a:srgbClr val="000000">
                      <a:alpha val="43137"/>
                    </a:srgbClr>
                  </a:outerShdw>
                </a:effectLst>
              </a:rPr>
              <a:t>CONTEXTUALIZACION </a:t>
            </a:r>
            <a:br>
              <a:rPr lang="es-ES" sz="2800" b="1" dirty="0" smtClean="0">
                <a:solidFill>
                  <a:srgbClr val="0070C0"/>
                </a:solidFill>
                <a:effectLst>
                  <a:outerShdw blurRad="38100" dist="38100" dir="2700000" algn="tl">
                    <a:srgbClr val="000000">
                      <a:alpha val="43137"/>
                    </a:srgbClr>
                  </a:outerShdw>
                </a:effectLst>
              </a:rPr>
            </a:br>
            <a:r>
              <a:rPr lang="es-ES" sz="2800" b="1" dirty="0" smtClean="0">
                <a:solidFill>
                  <a:srgbClr val="0070C0"/>
                </a:solidFill>
                <a:effectLst>
                  <a:outerShdw blurRad="38100" dist="38100" dir="2700000" algn="tl">
                    <a:srgbClr val="000000">
                      <a:alpha val="43137"/>
                    </a:srgbClr>
                  </a:outerShdw>
                </a:effectLst>
              </a:rPr>
              <a:t>DANE</a:t>
            </a:r>
            <a:r>
              <a:rPr lang="es-ES" dirty="0" smtClean="0">
                <a:solidFill>
                  <a:srgbClr val="007635"/>
                </a:solidFill>
              </a:rPr>
              <a:t/>
            </a:r>
            <a:br>
              <a:rPr lang="es-ES" dirty="0" smtClean="0">
                <a:solidFill>
                  <a:srgbClr val="007635"/>
                </a:solidFill>
              </a:rPr>
            </a:br>
            <a:r>
              <a:rPr lang="es-ES" dirty="0" smtClean="0">
                <a:solidFill>
                  <a:srgbClr val="008E40"/>
                </a:solidFill>
              </a:rPr>
              <a:t> </a:t>
            </a:r>
            <a:br>
              <a:rPr lang="es-ES" dirty="0" smtClean="0">
                <a:solidFill>
                  <a:srgbClr val="008E40"/>
                </a:solidFill>
              </a:rPr>
            </a:br>
            <a:endParaRPr lang="es-ES" dirty="0" smtClean="0">
              <a:solidFill>
                <a:srgbClr val="008E40"/>
              </a:solidFill>
            </a:endParaRPr>
          </a:p>
        </p:txBody>
      </p:sp>
    </p:spTree>
    <p:extLst>
      <p:ext uri="{BB962C8B-B14F-4D97-AF65-F5344CB8AC3E}">
        <p14:creationId xmlns:p14="http://schemas.microsoft.com/office/powerpoint/2010/main" xmlns="" val="10094760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Título"/>
          <p:cNvSpPr>
            <a:spLocks noGrp="1"/>
          </p:cNvSpPr>
          <p:nvPr>
            <p:ph type="title"/>
          </p:nvPr>
        </p:nvSpPr>
        <p:spPr bwMode="auto">
          <a:xfrm>
            <a:off x="1700213" y="2382838"/>
            <a:ext cx="5937250" cy="1897062"/>
          </a:xfrm>
          <a:ln>
            <a:solidFill>
              <a:srgbClr val="7B5C45"/>
            </a:solidFill>
            <a:miter lim="800000"/>
            <a:headEnd/>
            <a:tailEnd/>
          </a:ln>
        </p:spPr>
        <p:txBody>
          <a:bodyPr vert="horz" wrap="square" lIns="91440" tIns="45720" rIns="91440" bIns="45720" numCol="1" anchor="t" anchorCtr="0" compatLnSpc="1">
            <a:prstTxWarp prst="textNoShape">
              <a:avLst/>
            </a:prstTxWarp>
          </a:bodyPr>
          <a:lstStyle/>
          <a:p>
            <a:pPr algn="ctr" eaLnBrk="1" hangingPunct="1">
              <a:defRPr/>
            </a:pPr>
            <a:r>
              <a:rPr lang="es-ES" dirty="0" smtClean="0">
                <a:solidFill>
                  <a:srgbClr val="7030A0"/>
                </a:solidFill>
              </a:rPr>
              <a:t> </a:t>
            </a:r>
            <a:br>
              <a:rPr lang="es-ES" dirty="0" smtClean="0">
                <a:solidFill>
                  <a:srgbClr val="7030A0"/>
                </a:solidFill>
              </a:rPr>
            </a:br>
            <a:r>
              <a:rPr lang="es-ES" sz="2800" b="1" dirty="0" smtClean="0">
                <a:solidFill>
                  <a:srgbClr val="7B5C45"/>
                </a:solidFill>
                <a:effectLst>
                  <a:outerShdw blurRad="38100" dist="38100" dir="2700000" algn="tl">
                    <a:srgbClr val="000000">
                      <a:alpha val="43137"/>
                    </a:srgbClr>
                  </a:outerShdw>
                </a:effectLst>
              </a:rPr>
              <a:t>CERTIFICADO DE DEFUNCION</a:t>
            </a:r>
            <a:endParaRPr lang="es-ES" dirty="0" smtClean="0">
              <a:solidFill>
                <a:srgbClr val="7B5C45"/>
              </a:solidFill>
            </a:endParaRPr>
          </a:p>
        </p:txBody>
      </p:sp>
    </p:spTree>
    <p:extLst>
      <p:ext uri="{BB962C8B-B14F-4D97-AF65-F5344CB8AC3E}">
        <p14:creationId xmlns:p14="http://schemas.microsoft.com/office/powerpoint/2010/main" xmlns="" val="40616303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5"/>
          <p:cNvSpPr txBox="1">
            <a:spLocks noChangeArrowheads="1"/>
          </p:cNvSpPr>
          <p:nvPr/>
        </p:nvSpPr>
        <p:spPr bwMode="auto">
          <a:xfrm>
            <a:off x="1187450" y="2133600"/>
            <a:ext cx="7121525" cy="1941513"/>
          </a:xfrm>
          <a:prstGeom prst="rect">
            <a:avLst/>
          </a:prstGeom>
          <a:noFill/>
          <a:ln w="38100" algn="ctr">
            <a:solidFill>
              <a:srgbClr val="6D5129"/>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lnSpc>
                <a:spcPct val="0"/>
              </a:lnSpc>
            </a:pPr>
            <a:endParaRPr lang="es-ES">
              <a:solidFill>
                <a:srgbClr val="993300"/>
              </a:solidFill>
            </a:endParaRPr>
          </a:p>
          <a:p>
            <a:pPr algn="just" eaLnBrk="1" hangingPunct="1">
              <a:lnSpc>
                <a:spcPct val="150000"/>
              </a:lnSpc>
            </a:pPr>
            <a:r>
              <a:rPr lang="es-ES" sz="2000"/>
              <a:t>Es la desaparición permanente de todo signo de vida, cualquiera que sea el tiempo transcurrido desde el nacimiento con vida (cesación postnatal de las funciones vitales sin posibilidad de resucitar). (OMS)</a:t>
            </a:r>
          </a:p>
        </p:txBody>
      </p:sp>
      <p:sp>
        <p:nvSpPr>
          <p:cNvPr id="22531" name="4 CuadroTexto"/>
          <p:cNvSpPr txBox="1">
            <a:spLocks noChangeArrowheads="1"/>
          </p:cNvSpPr>
          <p:nvPr/>
        </p:nvSpPr>
        <p:spPr bwMode="auto">
          <a:xfrm>
            <a:off x="1187450" y="1125538"/>
            <a:ext cx="720090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 sz="2400" b="1">
                <a:solidFill>
                  <a:srgbClr val="6D5129"/>
                </a:solidFill>
              </a:rPr>
              <a:t>DEFUNCION</a:t>
            </a:r>
          </a:p>
        </p:txBody>
      </p:sp>
    </p:spTree>
    <p:extLst>
      <p:ext uri="{BB962C8B-B14F-4D97-AF65-F5344CB8AC3E}">
        <p14:creationId xmlns:p14="http://schemas.microsoft.com/office/powerpoint/2010/main" xmlns="" val="36210453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3"/>
          <p:cNvSpPr txBox="1">
            <a:spLocks noChangeArrowheads="1"/>
          </p:cNvSpPr>
          <p:nvPr/>
        </p:nvSpPr>
        <p:spPr bwMode="auto">
          <a:xfrm>
            <a:off x="935038" y="2390775"/>
            <a:ext cx="7416800" cy="1938338"/>
          </a:xfrm>
          <a:prstGeom prst="rect">
            <a:avLst/>
          </a:prstGeom>
          <a:solidFill>
            <a:srgbClr val="F2F2F2">
              <a:alpha val="30196"/>
            </a:srgbClr>
          </a:solidFill>
          <a:ln w="25400">
            <a:solidFill>
              <a:srgbClr val="7A5956"/>
            </a:solidFill>
            <a:miter lim="800000"/>
            <a:headEnd/>
            <a:tailEnd/>
          </a:ln>
        </p:spPr>
        <p:txBody>
          <a:bodyPr>
            <a:spAutoFit/>
          </a:bodyPr>
          <a:lstStyle>
            <a:lvl1pPr marL="30163" indent="-307975" defTabSz="354013" eaLnBrk="0" hangingPunct="0">
              <a:defRPr>
                <a:solidFill>
                  <a:schemeClr val="tx1"/>
                </a:solidFill>
                <a:latin typeface="Arial" pitchFamily="34" charset="0"/>
              </a:defRPr>
            </a:lvl1pPr>
            <a:lvl2pPr marL="742950" indent="-285750" defTabSz="354013" eaLnBrk="0" hangingPunct="0">
              <a:defRPr>
                <a:solidFill>
                  <a:schemeClr val="tx1"/>
                </a:solidFill>
                <a:latin typeface="Arial" pitchFamily="34" charset="0"/>
              </a:defRPr>
            </a:lvl2pPr>
            <a:lvl3pPr marL="1143000" indent="-228600" defTabSz="354013" eaLnBrk="0" hangingPunct="0">
              <a:defRPr>
                <a:solidFill>
                  <a:schemeClr val="tx1"/>
                </a:solidFill>
                <a:latin typeface="Arial" pitchFamily="34" charset="0"/>
              </a:defRPr>
            </a:lvl3pPr>
            <a:lvl4pPr marL="1600200" indent="-228600" defTabSz="354013" eaLnBrk="0" hangingPunct="0">
              <a:defRPr>
                <a:solidFill>
                  <a:schemeClr val="tx1"/>
                </a:solidFill>
                <a:latin typeface="Arial" pitchFamily="34" charset="0"/>
              </a:defRPr>
            </a:lvl4pPr>
            <a:lvl5pPr marL="2057400" indent="-228600" defTabSz="354013" eaLnBrk="0" hangingPunct="0">
              <a:defRPr>
                <a:solidFill>
                  <a:schemeClr val="tx1"/>
                </a:solidFill>
                <a:latin typeface="Arial" pitchFamily="34" charset="0"/>
              </a:defRPr>
            </a:lvl5pPr>
            <a:lvl6pPr marL="2514600" indent="-228600" defTabSz="354013" eaLnBrk="0" fontAlgn="base" hangingPunct="0">
              <a:spcBef>
                <a:spcPct val="0"/>
              </a:spcBef>
              <a:spcAft>
                <a:spcPct val="0"/>
              </a:spcAft>
              <a:defRPr>
                <a:solidFill>
                  <a:schemeClr val="tx1"/>
                </a:solidFill>
                <a:latin typeface="Arial" pitchFamily="34" charset="0"/>
              </a:defRPr>
            </a:lvl6pPr>
            <a:lvl7pPr marL="2971800" indent="-228600" defTabSz="354013" eaLnBrk="0" fontAlgn="base" hangingPunct="0">
              <a:spcBef>
                <a:spcPct val="0"/>
              </a:spcBef>
              <a:spcAft>
                <a:spcPct val="0"/>
              </a:spcAft>
              <a:defRPr>
                <a:solidFill>
                  <a:schemeClr val="tx1"/>
                </a:solidFill>
                <a:latin typeface="Arial" pitchFamily="34" charset="0"/>
              </a:defRPr>
            </a:lvl7pPr>
            <a:lvl8pPr marL="3429000" indent="-228600" defTabSz="354013" eaLnBrk="0" fontAlgn="base" hangingPunct="0">
              <a:spcBef>
                <a:spcPct val="0"/>
              </a:spcBef>
              <a:spcAft>
                <a:spcPct val="0"/>
              </a:spcAft>
              <a:defRPr>
                <a:solidFill>
                  <a:schemeClr val="tx1"/>
                </a:solidFill>
                <a:latin typeface="Arial" pitchFamily="34" charset="0"/>
              </a:defRPr>
            </a:lvl8pPr>
            <a:lvl9pPr marL="3886200" indent="-228600" defTabSz="354013" eaLnBrk="0" fontAlgn="base" hangingPunct="0">
              <a:spcBef>
                <a:spcPct val="0"/>
              </a:spcBef>
              <a:spcAft>
                <a:spcPct val="0"/>
              </a:spcAft>
              <a:defRPr>
                <a:solidFill>
                  <a:schemeClr val="tx1"/>
                </a:solidFill>
                <a:latin typeface="Arial" pitchFamily="34" charset="0"/>
              </a:defRPr>
            </a:lvl9pPr>
          </a:lstStyle>
          <a:p>
            <a:pPr algn="just" eaLnBrk="1" hangingPunct="1">
              <a:buSzPct val="50000"/>
            </a:pPr>
            <a:endParaRPr lang="es-CO" sz="2000">
              <a:cs typeface="Arial" pitchFamily="34" charset="0"/>
            </a:endParaRPr>
          </a:p>
          <a:p>
            <a:pPr algn="just" eaLnBrk="1" hangingPunct="1">
              <a:buSzPct val="50000"/>
            </a:pPr>
            <a:r>
              <a:rPr lang="es-CO" sz="2000">
                <a:cs typeface="Arial" pitchFamily="34" charset="0"/>
              </a:rPr>
              <a:t>Certificación médica de la causa de defunción es el proceso que realiza el personal médico, basado en diferentes fuentes y determina a su mejor juicio las patologías o eventos que conllevaron al deceso.</a:t>
            </a:r>
          </a:p>
          <a:p>
            <a:pPr algn="just" eaLnBrk="1" hangingPunct="1">
              <a:buSzPct val="50000"/>
            </a:pPr>
            <a:endParaRPr lang="es-CO" sz="2000">
              <a:cs typeface="Arial" pitchFamily="34" charset="0"/>
            </a:endParaRPr>
          </a:p>
        </p:txBody>
      </p:sp>
      <p:sp>
        <p:nvSpPr>
          <p:cNvPr id="23555" name="Text Box 2"/>
          <p:cNvSpPr txBox="1">
            <a:spLocks noChangeArrowheads="1"/>
          </p:cNvSpPr>
          <p:nvPr/>
        </p:nvSpPr>
        <p:spPr bwMode="auto">
          <a:xfrm>
            <a:off x="1928794" y="1285860"/>
            <a:ext cx="50228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 sz="2400" b="1" dirty="0">
                <a:solidFill>
                  <a:srgbClr val="6D5129"/>
                </a:solidFill>
              </a:rPr>
              <a:t>CERTIFICACION DE DEFUNCION</a:t>
            </a:r>
          </a:p>
        </p:txBody>
      </p:sp>
    </p:spTree>
    <p:extLst>
      <p:ext uri="{BB962C8B-B14F-4D97-AF65-F5344CB8AC3E}">
        <p14:creationId xmlns:p14="http://schemas.microsoft.com/office/powerpoint/2010/main" xmlns="" val="4517563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8"/>
          <p:cNvSpPr txBox="1">
            <a:spLocks noChangeArrowheads="1"/>
          </p:cNvSpPr>
          <p:nvPr/>
        </p:nvSpPr>
        <p:spPr bwMode="auto">
          <a:xfrm>
            <a:off x="655638" y="1654175"/>
            <a:ext cx="7966075" cy="3846513"/>
          </a:xfrm>
          <a:prstGeom prst="rect">
            <a:avLst/>
          </a:prstGeom>
          <a:noFill/>
          <a:ln w="9525">
            <a:solidFill>
              <a:srgbClr val="7B5C45"/>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endParaRPr lang="es-ES_tradnl" sz="1600">
              <a:solidFill>
                <a:srgbClr val="0070C0"/>
              </a:solidFill>
              <a:ea typeface="Times New Roman" pitchFamily="18" charset="0"/>
              <a:cs typeface="ArialMT" charset="0"/>
            </a:endParaRPr>
          </a:p>
          <a:p>
            <a:pPr algn="ctr"/>
            <a:r>
              <a:rPr lang="es-ES_tradnl" sz="1600" b="1">
                <a:solidFill>
                  <a:srgbClr val="7B5C45"/>
                </a:solidFill>
                <a:ea typeface="Times New Roman" pitchFamily="18" charset="0"/>
                <a:cs typeface="ArialMT" charset="0"/>
              </a:rPr>
              <a:t>OBJETIVOS</a:t>
            </a:r>
          </a:p>
          <a:p>
            <a:pPr algn="just"/>
            <a:endParaRPr lang="es-ES_tradnl" sz="1600">
              <a:solidFill>
                <a:srgbClr val="0070C0"/>
              </a:solidFill>
              <a:ea typeface="Times New Roman" pitchFamily="18" charset="0"/>
              <a:cs typeface="ArialMT" charset="0"/>
            </a:endParaRPr>
          </a:p>
          <a:p>
            <a:pPr algn="just"/>
            <a:r>
              <a:rPr lang="es-ES_tradnl" b="1">
                <a:solidFill>
                  <a:srgbClr val="7B5C45"/>
                </a:solidFill>
                <a:ea typeface="Times New Roman" pitchFamily="18" charset="0"/>
                <a:cs typeface="ArialMT" charset="0"/>
              </a:rPr>
              <a:t>Instrumento legal, </a:t>
            </a:r>
            <a:r>
              <a:rPr lang="es-ES_tradnl">
                <a:ea typeface="Times New Roman" pitchFamily="18" charset="0"/>
                <a:cs typeface="ArialMT" charset="0"/>
              </a:rPr>
              <a:t>documento antecedente para efectuar el Registro Civil de defunción y para la expedición de la licencia de inhumación o cremación.</a:t>
            </a:r>
          </a:p>
          <a:p>
            <a:pPr algn="just"/>
            <a:endParaRPr lang="es-ES">
              <a:ea typeface="Times New Roman" pitchFamily="18" charset="0"/>
              <a:cs typeface="ArialMT" charset="0"/>
            </a:endParaRPr>
          </a:p>
          <a:p>
            <a:pPr algn="just"/>
            <a:r>
              <a:rPr lang="es-ES_tradnl" b="1">
                <a:solidFill>
                  <a:srgbClr val="7B5C45"/>
                </a:solidFill>
                <a:ea typeface="Times New Roman" pitchFamily="18" charset="0"/>
                <a:cs typeface="ArialMT" charset="0"/>
              </a:rPr>
              <a:t>Instrumento de salud pública, </a:t>
            </a:r>
            <a:r>
              <a:rPr lang="es-ES_tradnl">
                <a:ea typeface="Times New Roman" pitchFamily="18" charset="0"/>
                <a:cs typeface="ArialMT" charset="0"/>
              </a:rPr>
              <a:t>vigilancia epidemiológica,  para medir magnitud de  problemas en salud, evaluar  programas y para estudios de factores de riesgo, indicadores en salud.</a:t>
            </a:r>
            <a:endParaRPr lang="es-ES">
              <a:latin typeface="Tahoma" pitchFamily="34" charset="0"/>
              <a:ea typeface="Times New Roman" pitchFamily="18" charset="0"/>
              <a:cs typeface="ArialMT" charset="0"/>
            </a:endParaRPr>
          </a:p>
          <a:p>
            <a:pPr algn="just"/>
            <a:endParaRPr lang="es-ES_tradnl">
              <a:ea typeface="Times New Roman" pitchFamily="18" charset="0"/>
              <a:cs typeface="ArialMT" charset="0"/>
            </a:endParaRPr>
          </a:p>
          <a:p>
            <a:pPr algn="just"/>
            <a:r>
              <a:rPr lang="es-ES_tradnl" b="1">
                <a:solidFill>
                  <a:srgbClr val="7B5C45"/>
                </a:solidFill>
                <a:ea typeface="Times New Roman" pitchFamily="18" charset="0"/>
                <a:cs typeface="ArialMT" charset="0"/>
              </a:rPr>
              <a:t>Insumo demográfico, </a:t>
            </a:r>
            <a:r>
              <a:rPr lang="es-ES_tradnl">
                <a:ea typeface="Times New Roman" pitchFamily="18" charset="0"/>
                <a:cs typeface="ArialMT" charset="0"/>
              </a:rPr>
              <a:t>permite conocer el volumen de muertes y sus estructuras por edad, sexo y demás variables que caracterizan la dinámica de la población y permite realizar proyecciones poblacionales.</a:t>
            </a:r>
          </a:p>
          <a:p>
            <a:pPr algn="just"/>
            <a:endParaRPr lang="es-ES" sz="1600">
              <a:ea typeface="Times New Roman" pitchFamily="18" charset="0"/>
              <a:cs typeface="ArialMT" charset="0"/>
            </a:endParaRPr>
          </a:p>
        </p:txBody>
      </p:sp>
      <p:sp>
        <p:nvSpPr>
          <p:cNvPr id="24579" name="3 CuadroTexto"/>
          <p:cNvSpPr txBox="1">
            <a:spLocks noChangeArrowheads="1"/>
          </p:cNvSpPr>
          <p:nvPr/>
        </p:nvSpPr>
        <p:spPr bwMode="auto">
          <a:xfrm>
            <a:off x="673100" y="1006475"/>
            <a:ext cx="79327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 sz="2000" b="1">
                <a:solidFill>
                  <a:srgbClr val="7B5C45"/>
                </a:solidFill>
              </a:rPr>
              <a:t>CERTIFICADO DE DEFUNCION </a:t>
            </a:r>
          </a:p>
        </p:txBody>
      </p:sp>
    </p:spTree>
    <p:extLst>
      <p:ext uri="{BB962C8B-B14F-4D97-AF65-F5344CB8AC3E}">
        <p14:creationId xmlns:p14="http://schemas.microsoft.com/office/powerpoint/2010/main" xmlns="" val="1511009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99" name="Rectangle 19"/>
          <p:cNvSpPr>
            <a:spLocks noChangeArrowheads="1"/>
          </p:cNvSpPr>
          <p:nvPr/>
        </p:nvSpPr>
        <p:spPr bwMode="auto">
          <a:xfrm>
            <a:off x="2670175" y="1008063"/>
            <a:ext cx="3798888" cy="400050"/>
          </a:xfrm>
          <a:prstGeom prst="rect">
            <a:avLst/>
          </a:prstGeom>
          <a:solidFill>
            <a:srgbClr val="F2F2F2">
              <a:alpha val="39999"/>
            </a:srgbClr>
          </a:solidFill>
          <a:ln w="25400">
            <a:solidFill>
              <a:srgbClr val="806940"/>
            </a:solidFill>
            <a:miter lim="800000"/>
            <a:headEnd/>
            <a:tailEnd/>
          </a:ln>
          <a:effectLst/>
        </p:spPr>
        <p:txBody>
          <a:bodyPr lIns="92075" tIns="46038" rIns="92075" bIns="46038">
            <a:spAutoFit/>
          </a:bodyPr>
          <a:lstStyle/>
          <a:p>
            <a:pPr algn="ctr">
              <a:spcBef>
                <a:spcPct val="50000"/>
              </a:spcBef>
              <a:defRPr/>
            </a:pPr>
            <a:r>
              <a:rPr lang="es-ES_tradnl" sz="2000" b="1" dirty="0">
                <a:effectLst>
                  <a:outerShdw blurRad="38100" dist="38100" dir="2700000" algn="tl">
                    <a:srgbClr val="C0C0C0"/>
                  </a:outerShdw>
                </a:effectLst>
              </a:rPr>
              <a:t>MUERTE NATURAL</a:t>
            </a:r>
          </a:p>
        </p:txBody>
      </p:sp>
      <p:sp>
        <p:nvSpPr>
          <p:cNvPr id="25603" name="Rectangle 20"/>
          <p:cNvSpPr>
            <a:spLocks noChangeArrowheads="1"/>
          </p:cNvSpPr>
          <p:nvPr/>
        </p:nvSpPr>
        <p:spPr bwMode="auto">
          <a:xfrm>
            <a:off x="1071538" y="3000372"/>
            <a:ext cx="2667000" cy="647700"/>
          </a:xfrm>
          <a:prstGeom prst="rect">
            <a:avLst/>
          </a:prstGeom>
          <a:solidFill>
            <a:srgbClr val="F2F2F2">
              <a:alpha val="39999"/>
            </a:srgbClr>
          </a:solidFill>
          <a:ln w="25400">
            <a:solidFill>
              <a:srgbClr val="806940"/>
            </a:solidFill>
            <a:miter lim="800000"/>
            <a:headEnd/>
            <a:tailEnd/>
          </a:ln>
        </p:spPr>
        <p:txBody>
          <a:bodyPr lIns="92075" tIns="46038" rIns="92075" bIns="46038">
            <a:spAutoFit/>
          </a:bodyPr>
          <a:lstStyle/>
          <a:p>
            <a:pPr algn="ctr">
              <a:spcBef>
                <a:spcPct val="50000"/>
              </a:spcBef>
            </a:pPr>
            <a:r>
              <a:rPr lang="es-ES_tradnl" dirty="0"/>
              <a:t>certificado     de defunción</a:t>
            </a:r>
          </a:p>
        </p:txBody>
      </p:sp>
      <p:sp>
        <p:nvSpPr>
          <p:cNvPr id="25604" name="Rectangle 21"/>
          <p:cNvSpPr>
            <a:spLocks noChangeArrowheads="1"/>
          </p:cNvSpPr>
          <p:nvPr/>
        </p:nvSpPr>
        <p:spPr bwMode="auto">
          <a:xfrm>
            <a:off x="5981700" y="3109913"/>
            <a:ext cx="2465388" cy="979487"/>
          </a:xfrm>
          <a:prstGeom prst="rect">
            <a:avLst/>
          </a:prstGeom>
          <a:solidFill>
            <a:srgbClr val="F2F2F2">
              <a:alpha val="39999"/>
            </a:srgbClr>
          </a:solidFill>
          <a:ln w="25400">
            <a:solidFill>
              <a:srgbClr val="806940"/>
            </a:solidFill>
            <a:miter lim="800000"/>
            <a:headEnd/>
            <a:tailEnd/>
          </a:ln>
        </p:spPr>
        <p:txBody>
          <a:bodyPr lIns="92075" tIns="46038" rIns="92075" bIns="46038">
            <a:spAutoFit/>
          </a:bodyPr>
          <a:lstStyle/>
          <a:p>
            <a:pPr algn="ctr">
              <a:spcBef>
                <a:spcPct val="20000"/>
              </a:spcBef>
            </a:pPr>
            <a:r>
              <a:rPr lang="es-ES_tradnl"/>
              <a:t>FAMILIARES</a:t>
            </a:r>
          </a:p>
          <a:p>
            <a:pPr algn="ctr">
              <a:spcBef>
                <a:spcPct val="20000"/>
              </a:spcBef>
            </a:pPr>
            <a:r>
              <a:rPr lang="es-ES_tradnl"/>
              <a:t>solicitan Licencia de Inhumación</a:t>
            </a:r>
          </a:p>
        </p:txBody>
      </p:sp>
      <p:sp>
        <p:nvSpPr>
          <p:cNvPr id="25605" name="Rectangle 22"/>
          <p:cNvSpPr>
            <a:spLocks noChangeArrowheads="1"/>
          </p:cNvSpPr>
          <p:nvPr/>
        </p:nvSpPr>
        <p:spPr bwMode="auto">
          <a:xfrm>
            <a:off x="5572132" y="5572140"/>
            <a:ext cx="3192462" cy="647700"/>
          </a:xfrm>
          <a:prstGeom prst="rect">
            <a:avLst/>
          </a:prstGeom>
          <a:solidFill>
            <a:srgbClr val="F2F2F2">
              <a:alpha val="39999"/>
            </a:srgbClr>
          </a:solidFill>
          <a:ln w="25400">
            <a:solidFill>
              <a:srgbClr val="806940"/>
            </a:solidFill>
            <a:miter lim="800000"/>
            <a:headEnd/>
            <a:tailEnd/>
          </a:ln>
        </p:spPr>
        <p:txBody>
          <a:bodyPr lIns="92075" tIns="46038" rIns="92075" bIns="46038">
            <a:spAutoFit/>
          </a:bodyPr>
          <a:lstStyle/>
          <a:p>
            <a:pPr algn="ctr"/>
            <a:r>
              <a:rPr lang="es-ES_tradnl" dirty="0"/>
              <a:t>registro </a:t>
            </a:r>
          </a:p>
          <a:p>
            <a:pPr algn="ctr"/>
            <a:r>
              <a:rPr lang="es-ES_tradnl" dirty="0"/>
              <a:t>civil de defunción</a:t>
            </a:r>
          </a:p>
        </p:txBody>
      </p:sp>
      <p:sp>
        <p:nvSpPr>
          <p:cNvPr id="25606" name="Rectangle 23"/>
          <p:cNvSpPr>
            <a:spLocks noChangeArrowheads="1"/>
          </p:cNvSpPr>
          <p:nvPr/>
        </p:nvSpPr>
        <p:spPr bwMode="auto">
          <a:xfrm>
            <a:off x="5272088" y="1744663"/>
            <a:ext cx="3692525" cy="646112"/>
          </a:xfrm>
          <a:prstGeom prst="rect">
            <a:avLst/>
          </a:prstGeom>
          <a:solidFill>
            <a:srgbClr val="F2F2F2">
              <a:alpha val="39999"/>
            </a:srgbClr>
          </a:solidFill>
          <a:ln w="25400">
            <a:solidFill>
              <a:srgbClr val="806940"/>
            </a:solidFill>
            <a:miter lim="800000"/>
            <a:headEnd/>
            <a:tailEnd/>
          </a:ln>
        </p:spPr>
        <p:txBody>
          <a:bodyPr>
            <a:spAutoFit/>
          </a:bodyPr>
          <a:lstStyle/>
          <a:p>
            <a:pPr algn="ctr"/>
            <a:r>
              <a:rPr lang="es-ES_tradnl"/>
              <a:t>certificado de </a:t>
            </a:r>
          </a:p>
          <a:p>
            <a:pPr algn="ctr"/>
            <a:r>
              <a:rPr lang="es-ES_tradnl"/>
              <a:t>defunción antecedente</a:t>
            </a:r>
          </a:p>
        </p:txBody>
      </p:sp>
      <p:sp>
        <p:nvSpPr>
          <p:cNvPr id="97305" name="Rectangle 25"/>
          <p:cNvSpPr>
            <a:spLocks noChangeArrowheads="1"/>
          </p:cNvSpPr>
          <p:nvPr/>
        </p:nvSpPr>
        <p:spPr bwMode="auto">
          <a:xfrm>
            <a:off x="1071538" y="5143512"/>
            <a:ext cx="2579687" cy="647700"/>
          </a:xfrm>
          <a:prstGeom prst="rect">
            <a:avLst/>
          </a:prstGeom>
          <a:solidFill>
            <a:srgbClr val="F2F2F2">
              <a:alpha val="39999"/>
            </a:srgbClr>
          </a:solidFill>
          <a:ln w="25400">
            <a:solidFill>
              <a:srgbClr val="806940"/>
            </a:solidFill>
            <a:miter lim="800000"/>
            <a:headEnd/>
            <a:tailEnd/>
          </a:ln>
          <a:effectLst/>
        </p:spPr>
        <p:txBody>
          <a:bodyPr lIns="92075" tIns="46038" rIns="92075" bIns="46038">
            <a:spAutoFit/>
          </a:bodyPr>
          <a:lstStyle/>
          <a:p>
            <a:pPr algn="ctr">
              <a:spcBef>
                <a:spcPct val="50000"/>
              </a:spcBef>
              <a:defRPr/>
            </a:pPr>
            <a:r>
              <a:rPr lang="es-ES_tradnl" dirty="0">
                <a:effectLst>
                  <a:outerShdw blurRad="38100" dist="38100" dir="2700000" algn="tl">
                    <a:srgbClr val="C0C0C0"/>
                  </a:outerShdw>
                </a:effectLst>
                <a:latin typeface="Arial" charset="0"/>
              </a:rPr>
              <a:t>estadísticas de defunciones</a:t>
            </a:r>
          </a:p>
        </p:txBody>
      </p:sp>
      <p:sp>
        <p:nvSpPr>
          <p:cNvPr id="25608" name="Rectangle 27"/>
          <p:cNvSpPr>
            <a:spLocks noChangeArrowheads="1"/>
          </p:cNvSpPr>
          <p:nvPr/>
        </p:nvSpPr>
        <p:spPr bwMode="auto">
          <a:xfrm>
            <a:off x="571472" y="1643050"/>
            <a:ext cx="3335338" cy="708025"/>
          </a:xfrm>
          <a:prstGeom prst="rect">
            <a:avLst/>
          </a:prstGeom>
          <a:noFill/>
          <a:ln w="25400">
            <a:solidFill>
              <a:srgbClr val="806940"/>
            </a:solidFill>
            <a:miter lim="800000"/>
            <a:headEnd/>
            <a:tailEnd/>
          </a:ln>
          <a:extLst>
            <a:ext uri="{909E8E84-426E-40DD-AFC4-6F175D3DCCD1}">
              <a14:hiddenFill xmlns:a14="http://schemas.microsoft.com/office/drawing/2010/main" xmlns="">
                <a:solidFill>
                  <a:srgbClr val="FFFFFF"/>
                </a:solidFill>
              </a14:hiddenFill>
            </a:ext>
          </a:extLst>
        </p:spPr>
        <p:txBody>
          <a:bodyPr lIns="92075" tIns="46038" rIns="92075" bIns="46038">
            <a:spAutoFit/>
          </a:bodyPr>
          <a:lstStyle/>
          <a:p>
            <a:pPr algn="ctr"/>
            <a:r>
              <a:rPr lang="es-ES_tradnl" sz="2000" b="1" dirty="0"/>
              <a:t>médico </a:t>
            </a:r>
          </a:p>
          <a:p>
            <a:pPr algn="ctr"/>
            <a:r>
              <a:rPr lang="es-ES_tradnl" sz="2000" b="1" dirty="0"/>
              <a:t>o personal  autorizado</a:t>
            </a:r>
          </a:p>
        </p:txBody>
      </p:sp>
      <p:sp>
        <p:nvSpPr>
          <p:cNvPr id="25609" name="AutoShape 29"/>
          <p:cNvSpPr>
            <a:spLocks noChangeArrowheads="1"/>
          </p:cNvSpPr>
          <p:nvPr/>
        </p:nvSpPr>
        <p:spPr bwMode="auto">
          <a:xfrm>
            <a:off x="2214546" y="3857628"/>
            <a:ext cx="471487" cy="381000"/>
          </a:xfrm>
          <a:prstGeom prst="downArrow">
            <a:avLst>
              <a:gd name="adj1" fmla="val 50000"/>
              <a:gd name="adj2" fmla="val 50005"/>
            </a:avLst>
          </a:prstGeom>
          <a:solidFill>
            <a:srgbClr val="80694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25610" name="AutoShape 30"/>
          <p:cNvSpPr>
            <a:spLocks noChangeArrowheads="1"/>
          </p:cNvSpPr>
          <p:nvPr/>
        </p:nvSpPr>
        <p:spPr bwMode="auto">
          <a:xfrm>
            <a:off x="6978650" y="2600325"/>
            <a:ext cx="471488" cy="381000"/>
          </a:xfrm>
          <a:prstGeom prst="downArrow">
            <a:avLst>
              <a:gd name="adj1" fmla="val 50000"/>
              <a:gd name="adj2" fmla="val 50005"/>
            </a:avLst>
          </a:prstGeom>
          <a:solidFill>
            <a:srgbClr val="80694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pic>
        <p:nvPicPr>
          <p:cNvPr id="25611" name="Picture 3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000232" y="4357694"/>
            <a:ext cx="917575"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612" name="Rectangle 32"/>
          <p:cNvSpPr>
            <a:spLocks noChangeArrowheads="1"/>
          </p:cNvSpPr>
          <p:nvPr/>
        </p:nvSpPr>
        <p:spPr bwMode="auto">
          <a:xfrm>
            <a:off x="5981700" y="4710113"/>
            <a:ext cx="2465388" cy="369887"/>
          </a:xfrm>
          <a:prstGeom prst="rect">
            <a:avLst/>
          </a:prstGeom>
          <a:solidFill>
            <a:srgbClr val="F2F2F2">
              <a:alpha val="39999"/>
            </a:srgbClr>
          </a:solidFill>
          <a:ln w="25400">
            <a:solidFill>
              <a:srgbClr val="806940"/>
            </a:solidFill>
            <a:miter lim="800000"/>
            <a:headEnd/>
            <a:tailEnd/>
          </a:ln>
        </p:spPr>
        <p:txBody>
          <a:bodyPr lIns="92075" tIns="46038" rIns="92075" bIns="46038">
            <a:spAutoFit/>
          </a:bodyPr>
          <a:lstStyle/>
          <a:p>
            <a:pPr algn="ctr">
              <a:spcBef>
                <a:spcPct val="50000"/>
              </a:spcBef>
            </a:pPr>
            <a:r>
              <a:rPr lang="es-ES_tradnl"/>
              <a:t>notaria o registraduria</a:t>
            </a:r>
          </a:p>
        </p:txBody>
      </p:sp>
      <p:sp>
        <p:nvSpPr>
          <p:cNvPr id="25613" name="AutoShape 33"/>
          <p:cNvSpPr>
            <a:spLocks noChangeArrowheads="1"/>
          </p:cNvSpPr>
          <p:nvPr/>
        </p:nvSpPr>
        <p:spPr bwMode="auto">
          <a:xfrm>
            <a:off x="6978650" y="4276725"/>
            <a:ext cx="471488" cy="381000"/>
          </a:xfrm>
          <a:prstGeom prst="downArrow">
            <a:avLst>
              <a:gd name="adj1" fmla="val 50000"/>
              <a:gd name="adj2" fmla="val 50005"/>
            </a:avLst>
          </a:prstGeom>
          <a:solidFill>
            <a:srgbClr val="80694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25614" name="AutoShape 34"/>
          <p:cNvSpPr>
            <a:spLocks noChangeArrowheads="1"/>
          </p:cNvSpPr>
          <p:nvPr/>
        </p:nvSpPr>
        <p:spPr bwMode="auto">
          <a:xfrm>
            <a:off x="6929454" y="5143512"/>
            <a:ext cx="471488" cy="346060"/>
          </a:xfrm>
          <a:prstGeom prst="downArrow">
            <a:avLst>
              <a:gd name="adj1" fmla="val 50000"/>
              <a:gd name="adj2" fmla="val 50005"/>
            </a:avLst>
          </a:prstGeom>
          <a:solidFill>
            <a:srgbClr val="80694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25615" name="AutoShape 35"/>
          <p:cNvSpPr>
            <a:spLocks noChangeArrowheads="1"/>
          </p:cNvSpPr>
          <p:nvPr/>
        </p:nvSpPr>
        <p:spPr bwMode="auto">
          <a:xfrm rot="5400000">
            <a:off x="2192321" y="2451093"/>
            <a:ext cx="476250" cy="431800"/>
          </a:xfrm>
          <a:prstGeom prst="rightArrow">
            <a:avLst>
              <a:gd name="adj1" fmla="val 75009"/>
              <a:gd name="adj2" fmla="val 54391"/>
            </a:avLst>
          </a:prstGeom>
          <a:solidFill>
            <a:srgbClr val="80694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8209" name="Text Box 17"/>
          <p:cNvSpPr txBox="1">
            <a:spLocks noChangeArrowheads="1"/>
          </p:cNvSpPr>
          <p:nvPr/>
        </p:nvSpPr>
        <p:spPr bwMode="auto">
          <a:xfrm>
            <a:off x="5665788" y="4267200"/>
            <a:ext cx="1217612" cy="254000"/>
          </a:xfrm>
          <a:prstGeom prst="rect">
            <a:avLst/>
          </a:prstGeom>
          <a:noFill/>
          <a:ln w="57150">
            <a:noFill/>
            <a:miter lim="800000"/>
            <a:headEnd/>
            <a:tailEnd/>
          </a:ln>
        </p:spPr>
        <p:txBody>
          <a:bodyPr wrap="none">
            <a:spAutoFit/>
          </a:bodyPr>
          <a:lstStyle/>
          <a:p>
            <a:pPr>
              <a:defRPr/>
            </a:pPr>
            <a:r>
              <a:rPr lang="es-ES" sz="1050" dirty="0">
                <a:solidFill>
                  <a:srgbClr val="C00000"/>
                </a:solidFill>
              </a:rPr>
              <a:t>2 DIAS HABILES</a:t>
            </a:r>
          </a:p>
        </p:txBody>
      </p:sp>
      <p:sp>
        <p:nvSpPr>
          <p:cNvPr id="25617" name="AutoShape 30"/>
          <p:cNvSpPr>
            <a:spLocks noChangeArrowheads="1"/>
          </p:cNvSpPr>
          <p:nvPr/>
        </p:nvSpPr>
        <p:spPr bwMode="auto">
          <a:xfrm rot="-5400000">
            <a:off x="4210050" y="1965326"/>
            <a:ext cx="473075" cy="381000"/>
          </a:xfrm>
          <a:prstGeom prst="downArrow">
            <a:avLst>
              <a:gd name="adj1" fmla="val 50000"/>
              <a:gd name="adj2" fmla="val 50005"/>
            </a:avLst>
          </a:prstGeom>
          <a:solidFill>
            <a:srgbClr val="80694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Tree>
    <p:extLst>
      <p:ext uri="{BB962C8B-B14F-4D97-AF65-F5344CB8AC3E}">
        <p14:creationId xmlns:p14="http://schemas.microsoft.com/office/powerpoint/2010/main" xmlns="" val="35259516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59" name="Rectangle 23"/>
          <p:cNvSpPr>
            <a:spLocks noChangeArrowheads="1"/>
          </p:cNvSpPr>
          <p:nvPr/>
        </p:nvSpPr>
        <p:spPr bwMode="auto">
          <a:xfrm>
            <a:off x="2814638" y="1090613"/>
            <a:ext cx="4419600" cy="400050"/>
          </a:xfrm>
          <a:prstGeom prst="rect">
            <a:avLst/>
          </a:prstGeom>
          <a:solidFill>
            <a:srgbClr val="F2F2F2">
              <a:alpha val="39999"/>
            </a:srgbClr>
          </a:solidFill>
          <a:ln w="25400">
            <a:solidFill>
              <a:srgbClr val="7B5C45"/>
            </a:solidFill>
            <a:miter lim="800000"/>
            <a:headEnd/>
            <a:tailEnd/>
          </a:ln>
          <a:effectLst/>
        </p:spPr>
        <p:txBody>
          <a:bodyPr lIns="92075" tIns="46038" rIns="92075" bIns="46038">
            <a:spAutoFit/>
          </a:bodyPr>
          <a:lstStyle/>
          <a:p>
            <a:pPr algn="ctr">
              <a:spcBef>
                <a:spcPct val="50000"/>
              </a:spcBef>
              <a:defRPr/>
            </a:pPr>
            <a:r>
              <a:rPr lang="es-ES_tradnl" sz="2000" b="1" dirty="0">
                <a:effectLst>
                  <a:outerShdw blurRad="38100" dist="38100" dir="2700000" algn="tl">
                    <a:srgbClr val="C0C0C0"/>
                  </a:outerShdw>
                </a:effectLst>
              </a:rPr>
              <a:t>MUERTE NO NATURAL</a:t>
            </a:r>
          </a:p>
        </p:txBody>
      </p:sp>
      <p:sp>
        <p:nvSpPr>
          <p:cNvPr id="26627" name="Rectangle 24"/>
          <p:cNvSpPr>
            <a:spLocks noChangeArrowheads="1"/>
          </p:cNvSpPr>
          <p:nvPr/>
        </p:nvSpPr>
        <p:spPr bwMode="auto">
          <a:xfrm>
            <a:off x="1071538" y="3214686"/>
            <a:ext cx="3500461" cy="400752"/>
          </a:xfrm>
          <a:prstGeom prst="rect">
            <a:avLst/>
          </a:prstGeom>
          <a:solidFill>
            <a:srgbClr val="F2F2F2">
              <a:alpha val="39999"/>
            </a:srgbClr>
          </a:solidFill>
          <a:ln w="25400">
            <a:solidFill>
              <a:srgbClr val="7B5C45"/>
            </a:solidFill>
            <a:miter lim="800000"/>
            <a:headEnd/>
            <a:tailEnd/>
          </a:ln>
        </p:spPr>
        <p:txBody>
          <a:bodyPr wrap="square" lIns="92075" tIns="46038" rIns="92075" bIns="46038">
            <a:spAutoFit/>
          </a:bodyPr>
          <a:lstStyle/>
          <a:p>
            <a:pPr algn="ctr">
              <a:spcBef>
                <a:spcPct val="50000"/>
              </a:spcBef>
            </a:pPr>
            <a:r>
              <a:rPr lang="es-ES_tradnl" sz="2000" dirty="0"/>
              <a:t>registro civil de </a:t>
            </a:r>
            <a:r>
              <a:rPr lang="es-ES_tradnl" sz="2000" dirty="0" smtClean="0"/>
              <a:t>defunción</a:t>
            </a:r>
            <a:endParaRPr lang="es-ES_tradnl" sz="2000" dirty="0"/>
          </a:p>
        </p:txBody>
      </p:sp>
      <p:sp>
        <p:nvSpPr>
          <p:cNvPr id="26628" name="AutoShape 25"/>
          <p:cNvSpPr>
            <a:spLocks noChangeArrowheads="1"/>
          </p:cNvSpPr>
          <p:nvPr/>
        </p:nvSpPr>
        <p:spPr bwMode="auto">
          <a:xfrm>
            <a:off x="6811963" y="3513138"/>
            <a:ext cx="471487" cy="381000"/>
          </a:xfrm>
          <a:prstGeom prst="downArrow">
            <a:avLst>
              <a:gd name="adj1" fmla="val 50000"/>
              <a:gd name="adj2" fmla="val 50005"/>
            </a:avLst>
          </a:prstGeom>
          <a:solidFill>
            <a:srgbClr val="80694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91162" name="Rectangle 26"/>
          <p:cNvSpPr>
            <a:spLocks noChangeArrowheads="1"/>
          </p:cNvSpPr>
          <p:nvPr/>
        </p:nvSpPr>
        <p:spPr bwMode="auto">
          <a:xfrm>
            <a:off x="5805488" y="1755775"/>
            <a:ext cx="2484437" cy="727075"/>
          </a:xfrm>
          <a:prstGeom prst="rect">
            <a:avLst/>
          </a:prstGeom>
          <a:solidFill>
            <a:srgbClr val="F2F2F2">
              <a:alpha val="39999"/>
            </a:srgbClr>
          </a:solidFill>
          <a:ln w="25400">
            <a:solidFill>
              <a:srgbClr val="7B5C45"/>
            </a:solidFill>
            <a:miter lim="800000"/>
            <a:headEnd/>
            <a:tailEnd/>
          </a:ln>
          <a:effectLst/>
        </p:spPr>
        <p:txBody>
          <a:bodyPr lIns="92075" tIns="46038" rIns="92075" bIns="46038">
            <a:spAutoFit/>
          </a:bodyPr>
          <a:lstStyle/>
          <a:p>
            <a:pPr algn="ctr">
              <a:spcBef>
                <a:spcPct val="50000"/>
              </a:spcBef>
              <a:defRPr/>
            </a:pPr>
            <a:r>
              <a:rPr lang="es-ES_tradnl" sz="2000" dirty="0">
                <a:effectLst>
                  <a:outerShdw blurRad="38100" dist="38100" dir="2700000" algn="tl">
                    <a:srgbClr val="C0C0C0"/>
                  </a:outerShdw>
                </a:effectLst>
                <a:latin typeface="Arial" charset="0"/>
              </a:rPr>
              <a:t>acta de levantamiento</a:t>
            </a:r>
          </a:p>
        </p:txBody>
      </p:sp>
      <p:sp>
        <p:nvSpPr>
          <p:cNvPr id="91163" name="Rectangle 27"/>
          <p:cNvSpPr>
            <a:spLocks noChangeArrowheads="1"/>
          </p:cNvSpPr>
          <p:nvPr/>
        </p:nvSpPr>
        <p:spPr bwMode="auto">
          <a:xfrm>
            <a:off x="5878513" y="3019425"/>
            <a:ext cx="2339975" cy="400050"/>
          </a:xfrm>
          <a:prstGeom prst="rect">
            <a:avLst/>
          </a:prstGeom>
          <a:solidFill>
            <a:srgbClr val="F2F2F2">
              <a:alpha val="39999"/>
            </a:srgbClr>
          </a:solidFill>
          <a:ln w="25400">
            <a:solidFill>
              <a:srgbClr val="7B5C45"/>
            </a:solidFill>
            <a:miter lim="800000"/>
            <a:headEnd/>
            <a:tailEnd/>
          </a:ln>
          <a:effectLst/>
        </p:spPr>
        <p:txBody>
          <a:bodyPr>
            <a:spAutoFit/>
          </a:bodyPr>
          <a:lstStyle/>
          <a:p>
            <a:pPr algn="ctr">
              <a:spcBef>
                <a:spcPct val="50000"/>
              </a:spcBef>
              <a:defRPr/>
            </a:pPr>
            <a:r>
              <a:rPr lang="es-ES_tradnl" sz="2000" dirty="0">
                <a:effectLst>
                  <a:outerShdw blurRad="38100" dist="38100" dir="2700000" algn="tl">
                    <a:srgbClr val="C0C0C0"/>
                  </a:outerShdw>
                </a:effectLst>
                <a:latin typeface="Arial" charset="0"/>
              </a:rPr>
              <a:t>necropsia</a:t>
            </a:r>
          </a:p>
        </p:txBody>
      </p:sp>
      <p:sp>
        <p:nvSpPr>
          <p:cNvPr id="91164" name="Rectangle 28"/>
          <p:cNvSpPr>
            <a:spLocks noChangeArrowheads="1"/>
          </p:cNvSpPr>
          <p:nvPr/>
        </p:nvSpPr>
        <p:spPr bwMode="auto">
          <a:xfrm>
            <a:off x="5715008" y="4929198"/>
            <a:ext cx="2857520" cy="400752"/>
          </a:xfrm>
          <a:prstGeom prst="rect">
            <a:avLst/>
          </a:prstGeom>
          <a:solidFill>
            <a:srgbClr val="F2F2F2">
              <a:alpha val="39999"/>
            </a:srgbClr>
          </a:solidFill>
          <a:ln w="25400">
            <a:solidFill>
              <a:srgbClr val="7B5C45"/>
            </a:solidFill>
            <a:miter lim="800000"/>
            <a:headEnd/>
            <a:tailEnd/>
          </a:ln>
          <a:effectLst/>
        </p:spPr>
        <p:txBody>
          <a:bodyPr wrap="square" lIns="92075" tIns="46038" rIns="92075" bIns="46038">
            <a:spAutoFit/>
          </a:bodyPr>
          <a:lstStyle/>
          <a:p>
            <a:pPr algn="ctr">
              <a:spcBef>
                <a:spcPct val="50000"/>
              </a:spcBef>
              <a:defRPr/>
            </a:pPr>
            <a:r>
              <a:rPr lang="es-ES_tradnl" sz="2000" dirty="0" smtClean="0">
                <a:effectLst>
                  <a:outerShdw blurRad="38100" dist="38100" dir="2700000" algn="tl">
                    <a:srgbClr val="C0C0C0"/>
                  </a:outerShdw>
                </a:effectLst>
                <a:latin typeface="Arial" charset="0"/>
              </a:rPr>
              <a:t>Antecedente familiares</a:t>
            </a:r>
            <a:endParaRPr lang="es-ES_tradnl" sz="1400" dirty="0">
              <a:effectLst>
                <a:outerShdw blurRad="38100" dist="38100" dir="2700000" algn="tl">
                  <a:srgbClr val="C0C0C0"/>
                </a:outerShdw>
              </a:effectLst>
              <a:latin typeface="Arial" charset="0"/>
            </a:endParaRPr>
          </a:p>
        </p:txBody>
      </p:sp>
      <p:sp>
        <p:nvSpPr>
          <p:cNvPr id="26632" name="AutoShape 30"/>
          <p:cNvSpPr>
            <a:spLocks noChangeArrowheads="1"/>
          </p:cNvSpPr>
          <p:nvPr/>
        </p:nvSpPr>
        <p:spPr bwMode="auto">
          <a:xfrm>
            <a:off x="6811963" y="2555875"/>
            <a:ext cx="471487" cy="381000"/>
          </a:xfrm>
          <a:prstGeom prst="downArrow">
            <a:avLst>
              <a:gd name="adj1" fmla="val 50000"/>
              <a:gd name="adj2" fmla="val 50005"/>
            </a:avLst>
          </a:prstGeom>
          <a:solidFill>
            <a:srgbClr val="80694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26633" name="Rectangle 32"/>
          <p:cNvSpPr>
            <a:spLocks noChangeArrowheads="1"/>
          </p:cNvSpPr>
          <p:nvPr/>
        </p:nvSpPr>
        <p:spPr bwMode="auto">
          <a:xfrm>
            <a:off x="5072066" y="3914775"/>
            <a:ext cx="3786214" cy="400752"/>
          </a:xfrm>
          <a:prstGeom prst="rect">
            <a:avLst/>
          </a:prstGeom>
          <a:solidFill>
            <a:srgbClr val="F2F2F2">
              <a:alpha val="39999"/>
            </a:srgbClr>
          </a:solidFill>
          <a:ln w="25400">
            <a:solidFill>
              <a:srgbClr val="7B5C45"/>
            </a:solidFill>
            <a:miter lim="800000"/>
            <a:headEnd/>
            <a:tailEnd/>
          </a:ln>
        </p:spPr>
        <p:txBody>
          <a:bodyPr wrap="square" lIns="92075" tIns="46038" rIns="92075" bIns="46038">
            <a:spAutoFit/>
          </a:bodyPr>
          <a:lstStyle/>
          <a:p>
            <a:pPr algn="ctr"/>
            <a:r>
              <a:rPr lang="es-ES_tradnl" sz="2000" dirty="0"/>
              <a:t>certificado de </a:t>
            </a:r>
            <a:r>
              <a:rPr lang="es-ES_tradnl" sz="2000" dirty="0" smtClean="0"/>
              <a:t>defunción IML-CF</a:t>
            </a:r>
            <a:endParaRPr lang="es-ES_tradnl" sz="2000" dirty="0"/>
          </a:p>
        </p:txBody>
      </p:sp>
      <p:sp>
        <p:nvSpPr>
          <p:cNvPr id="26634" name="Rectangle 33"/>
          <p:cNvSpPr>
            <a:spLocks noChangeArrowheads="1"/>
          </p:cNvSpPr>
          <p:nvPr/>
        </p:nvSpPr>
        <p:spPr bwMode="auto">
          <a:xfrm>
            <a:off x="1749425" y="1960563"/>
            <a:ext cx="2405063" cy="400050"/>
          </a:xfrm>
          <a:prstGeom prst="rect">
            <a:avLst/>
          </a:prstGeom>
          <a:solidFill>
            <a:srgbClr val="F2F2F2">
              <a:alpha val="39999"/>
            </a:srgbClr>
          </a:solidFill>
          <a:ln w="25400">
            <a:solidFill>
              <a:srgbClr val="7B5C45"/>
            </a:solidFill>
            <a:miter lim="800000"/>
            <a:headEnd/>
            <a:tailEnd/>
          </a:ln>
        </p:spPr>
        <p:txBody>
          <a:bodyPr lIns="92075" tIns="46038" rIns="92075" bIns="46038">
            <a:spAutoFit/>
          </a:bodyPr>
          <a:lstStyle/>
          <a:p>
            <a:pPr algn="ctr">
              <a:spcBef>
                <a:spcPct val="50000"/>
              </a:spcBef>
            </a:pPr>
            <a:r>
              <a:rPr lang="es-ES_tradnl" sz="2000"/>
              <a:t>autorización judicial</a:t>
            </a:r>
          </a:p>
        </p:txBody>
      </p:sp>
      <p:sp>
        <p:nvSpPr>
          <p:cNvPr id="91170" name="Rectangle 34"/>
          <p:cNvSpPr>
            <a:spLocks noChangeArrowheads="1"/>
          </p:cNvSpPr>
          <p:nvPr/>
        </p:nvSpPr>
        <p:spPr bwMode="auto">
          <a:xfrm>
            <a:off x="5715008" y="5857892"/>
            <a:ext cx="2857520" cy="400752"/>
          </a:xfrm>
          <a:prstGeom prst="rect">
            <a:avLst/>
          </a:prstGeom>
          <a:solidFill>
            <a:srgbClr val="F2F2F2">
              <a:alpha val="39999"/>
            </a:srgbClr>
          </a:solidFill>
          <a:ln w="25400">
            <a:solidFill>
              <a:srgbClr val="7B5C45"/>
            </a:solidFill>
            <a:miter lim="800000"/>
            <a:headEnd/>
            <a:tailEnd/>
          </a:ln>
          <a:effectLst/>
        </p:spPr>
        <p:txBody>
          <a:bodyPr wrap="square" lIns="92075" tIns="46038" rIns="92075" bIns="46038">
            <a:spAutoFit/>
          </a:bodyPr>
          <a:lstStyle/>
          <a:p>
            <a:pPr algn="ctr">
              <a:spcBef>
                <a:spcPct val="50000"/>
              </a:spcBef>
              <a:defRPr/>
            </a:pPr>
            <a:r>
              <a:rPr lang="es-ES_tradnl" sz="2000" dirty="0">
                <a:effectLst>
                  <a:outerShdw blurRad="38100" dist="38100" dir="2700000" algn="tl">
                    <a:srgbClr val="C0C0C0"/>
                  </a:outerShdw>
                </a:effectLst>
                <a:latin typeface="Arial" charset="0"/>
              </a:rPr>
              <a:t>Licencia de Inhumación</a:t>
            </a:r>
            <a:endParaRPr lang="es-ES_tradnl" sz="1400" dirty="0">
              <a:effectLst>
                <a:outerShdw blurRad="38100" dist="38100" dir="2700000" algn="tl">
                  <a:srgbClr val="C0C0C0"/>
                </a:outerShdw>
              </a:effectLst>
              <a:latin typeface="Arial" charset="0"/>
            </a:endParaRPr>
          </a:p>
        </p:txBody>
      </p:sp>
      <p:sp>
        <p:nvSpPr>
          <p:cNvPr id="26636" name="AutoShape 36"/>
          <p:cNvSpPr>
            <a:spLocks noChangeArrowheads="1"/>
          </p:cNvSpPr>
          <p:nvPr/>
        </p:nvSpPr>
        <p:spPr bwMode="auto">
          <a:xfrm>
            <a:off x="6858016" y="4429132"/>
            <a:ext cx="471487" cy="381000"/>
          </a:xfrm>
          <a:prstGeom prst="downArrow">
            <a:avLst>
              <a:gd name="adj1" fmla="val 50000"/>
              <a:gd name="adj2" fmla="val 50005"/>
            </a:avLst>
          </a:prstGeom>
          <a:solidFill>
            <a:srgbClr val="80694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26637" name="AutoShape 37"/>
          <p:cNvSpPr>
            <a:spLocks noChangeArrowheads="1"/>
          </p:cNvSpPr>
          <p:nvPr/>
        </p:nvSpPr>
        <p:spPr bwMode="auto">
          <a:xfrm>
            <a:off x="2643174" y="2714620"/>
            <a:ext cx="471487" cy="381000"/>
          </a:xfrm>
          <a:prstGeom prst="downArrow">
            <a:avLst>
              <a:gd name="adj1" fmla="val 50000"/>
              <a:gd name="adj2" fmla="val 50005"/>
            </a:avLst>
          </a:prstGeom>
          <a:solidFill>
            <a:srgbClr val="80694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26638" name="AutoShape 39"/>
          <p:cNvSpPr>
            <a:spLocks noChangeArrowheads="1"/>
          </p:cNvSpPr>
          <p:nvPr/>
        </p:nvSpPr>
        <p:spPr bwMode="auto">
          <a:xfrm>
            <a:off x="4611688" y="2044700"/>
            <a:ext cx="557212" cy="414338"/>
          </a:xfrm>
          <a:prstGeom prst="leftArrow">
            <a:avLst>
              <a:gd name="adj1" fmla="val 75009"/>
              <a:gd name="adj2" fmla="val 69433"/>
            </a:avLst>
          </a:prstGeom>
          <a:solidFill>
            <a:srgbClr val="80694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
        <p:nvSpPr>
          <p:cNvPr id="26639" name="AutoShape 36"/>
          <p:cNvSpPr>
            <a:spLocks noChangeArrowheads="1"/>
          </p:cNvSpPr>
          <p:nvPr/>
        </p:nvSpPr>
        <p:spPr bwMode="auto">
          <a:xfrm>
            <a:off x="6858016" y="5429264"/>
            <a:ext cx="471487" cy="381000"/>
          </a:xfrm>
          <a:prstGeom prst="downArrow">
            <a:avLst>
              <a:gd name="adj1" fmla="val 50000"/>
              <a:gd name="adj2" fmla="val 50005"/>
            </a:avLst>
          </a:prstGeom>
          <a:solidFill>
            <a:srgbClr val="80694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pic>
        <p:nvPicPr>
          <p:cNvPr id="16" name="Picture 3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86182" y="5000636"/>
            <a:ext cx="917575"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AutoShape 39"/>
          <p:cNvSpPr>
            <a:spLocks noChangeArrowheads="1"/>
          </p:cNvSpPr>
          <p:nvPr/>
        </p:nvSpPr>
        <p:spPr bwMode="auto">
          <a:xfrm rot="18327973">
            <a:off x="4552340" y="4426204"/>
            <a:ext cx="557212" cy="414338"/>
          </a:xfrm>
          <a:prstGeom prst="leftArrow">
            <a:avLst>
              <a:gd name="adj1" fmla="val 75009"/>
              <a:gd name="adj2" fmla="val 69433"/>
            </a:avLst>
          </a:prstGeom>
          <a:solidFill>
            <a:srgbClr val="80694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s-AR"/>
          </a:p>
        </p:txBody>
      </p:sp>
    </p:spTree>
    <p:extLst>
      <p:ext uri="{BB962C8B-B14F-4D97-AF65-F5344CB8AC3E}">
        <p14:creationId xmlns:p14="http://schemas.microsoft.com/office/powerpoint/2010/main" xmlns="" val="1560058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p:cNvPicPr>
            <a:picLocks noChangeAspect="1" noChangeArrowheads="1"/>
          </p:cNvPicPr>
          <p:nvPr/>
        </p:nvPicPr>
        <p:blipFill>
          <a:blip r:embed="rId2">
            <a:extLst>
              <a:ext uri="{28A0092B-C50C-407E-A947-70E740481C1C}">
                <a14:useLocalDpi xmlns:a14="http://schemas.microsoft.com/office/drawing/2010/main" xmlns="" val="0"/>
              </a:ext>
            </a:extLst>
          </a:blip>
          <a:srcRect l="891" t="1112" r="1337" b="555"/>
          <a:stretch>
            <a:fillRect/>
          </a:stretch>
        </p:blipFill>
        <p:spPr bwMode="auto">
          <a:xfrm>
            <a:off x="642910" y="785794"/>
            <a:ext cx="7715304" cy="50927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7" name="6 Conector recto de flecha"/>
          <p:cNvCxnSpPr/>
          <p:nvPr/>
        </p:nvCxnSpPr>
        <p:spPr>
          <a:xfrm flipV="1">
            <a:off x="2143125" y="1285860"/>
            <a:ext cx="785801" cy="21432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xmlns="" val="32865603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p:cNvPicPr>
            <a:picLocks noChangeAspect="1" noChangeArrowheads="1"/>
          </p:cNvPicPr>
          <p:nvPr/>
        </p:nvPicPr>
        <p:blipFill>
          <a:blip r:embed="rId2">
            <a:extLst>
              <a:ext uri="{28A0092B-C50C-407E-A947-70E740481C1C}">
                <a14:useLocalDpi xmlns:a14="http://schemas.microsoft.com/office/drawing/2010/main" xmlns="" val="0"/>
              </a:ext>
            </a:extLst>
          </a:blip>
          <a:srcRect l="1312" t="1128" r="2625" b="1128"/>
          <a:stretch>
            <a:fillRect/>
          </a:stretch>
        </p:blipFill>
        <p:spPr bwMode="auto">
          <a:xfrm>
            <a:off x="777875" y="908051"/>
            <a:ext cx="7794653" cy="52355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297139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4"/>
          <p:cNvPicPr>
            <a:picLocks noChangeAspect="1" noChangeArrowheads="1"/>
          </p:cNvPicPr>
          <p:nvPr/>
        </p:nvPicPr>
        <p:blipFill>
          <a:blip r:embed="rId2">
            <a:extLst>
              <a:ext uri="{28A0092B-C50C-407E-A947-70E740481C1C}">
                <a14:useLocalDpi xmlns:a14="http://schemas.microsoft.com/office/drawing/2010/main" xmlns="" val="0"/>
              </a:ext>
            </a:extLst>
          </a:blip>
          <a:srcRect l="1418" t="595" r="945"/>
          <a:stretch>
            <a:fillRect/>
          </a:stretch>
        </p:blipFill>
        <p:spPr bwMode="auto">
          <a:xfrm>
            <a:off x="790575" y="908050"/>
            <a:ext cx="7924829" cy="5164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043744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4"/>
          <p:cNvPicPr>
            <a:picLocks noChangeAspect="1" noChangeArrowheads="1"/>
          </p:cNvPicPr>
          <p:nvPr/>
        </p:nvPicPr>
        <p:blipFill>
          <a:blip r:embed="rId2">
            <a:extLst>
              <a:ext uri="{28A0092B-C50C-407E-A947-70E740481C1C}">
                <a14:useLocalDpi xmlns:a14="http://schemas.microsoft.com/office/drawing/2010/main" xmlns="" val="0"/>
              </a:ext>
            </a:extLst>
          </a:blip>
          <a:srcRect l="3062" r="874"/>
          <a:stretch>
            <a:fillRect/>
          </a:stretch>
        </p:blipFill>
        <p:spPr bwMode="auto">
          <a:xfrm>
            <a:off x="809625" y="971550"/>
            <a:ext cx="7905779" cy="224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23" name="Picture 5"/>
          <p:cNvPicPr>
            <a:picLocks noChangeAspect="1" noChangeArrowheads="1"/>
          </p:cNvPicPr>
          <p:nvPr/>
        </p:nvPicPr>
        <p:blipFill>
          <a:blip r:embed="rId3">
            <a:extLst>
              <a:ext uri="{28A0092B-C50C-407E-A947-70E740481C1C}">
                <a14:useLocalDpi xmlns:a14="http://schemas.microsoft.com/office/drawing/2010/main" xmlns="" val="0"/>
              </a:ext>
            </a:extLst>
          </a:blip>
          <a:srcRect l="1801" t="7040" r="900"/>
          <a:stretch>
            <a:fillRect/>
          </a:stretch>
        </p:blipFill>
        <p:spPr bwMode="auto">
          <a:xfrm>
            <a:off x="815975" y="3060700"/>
            <a:ext cx="7827991" cy="3011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254879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4 CuadroTexto"/>
          <p:cNvSpPr txBox="1">
            <a:spLocks noChangeArrowheads="1"/>
          </p:cNvSpPr>
          <p:nvPr/>
        </p:nvSpPr>
        <p:spPr bwMode="auto">
          <a:xfrm>
            <a:off x="1017588" y="1441450"/>
            <a:ext cx="8477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s-ES" sz="2000" b="1">
                <a:solidFill>
                  <a:srgbClr val="0070C0"/>
                </a:solidFill>
                <a:latin typeface="Arial Narrow" pitchFamily="34" charset="0"/>
              </a:rPr>
              <a:t>Misión</a:t>
            </a:r>
            <a:endParaRPr lang="es-ES" sz="2000">
              <a:solidFill>
                <a:srgbClr val="0070C0"/>
              </a:solidFill>
              <a:latin typeface="Arial Narrow" pitchFamily="34" charset="0"/>
            </a:endParaRPr>
          </a:p>
        </p:txBody>
      </p:sp>
      <p:sp>
        <p:nvSpPr>
          <p:cNvPr id="4099" name="5 CuadroTexto"/>
          <p:cNvSpPr txBox="1">
            <a:spLocks noChangeArrowheads="1"/>
          </p:cNvSpPr>
          <p:nvPr/>
        </p:nvSpPr>
        <p:spPr bwMode="auto">
          <a:xfrm>
            <a:off x="1008063" y="1989138"/>
            <a:ext cx="7416800" cy="922337"/>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
                <a:latin typeface="Arial Narrow" pitchFamily="34" charset="0"/>
              </a:rPr>
              <a:t>Producir y difundir información estadística estratégica para la toma de decisiones en el desarrollo económico y social del país. A partir de su liderazgo técnico ejercer la regulación del sistema estadístico nacional.</a:t>
            </a:r>
          </a:p>
        </p:txBody>
      </p:sp>
      <p:sp>
        <p:nvSpPr>
          <p:cNvPr id="4100" name="8 Rectángulo"/>
          <p:cNvSpPr>
            <a:spLocks noChangeArrowheads="1"/>
          </p:cNvSpPr>
          <p:nvPr/>
        </p:nvSpPr>
        <p:spPr bwMode="auto">
          <a:xfrm>
            <a:off x="1008063" y="3487738"/>
            <a:ext cx="8683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s-ES" sz="2000" b="1">
                <a:solidFill>
                  <a:srgbClr val="0070C0"/>
                </a:solidFill>
                <a:latin typeface="Arial Narrow" pitchFamily="34" charset="0"/>
              </a:rPr>
              <a:t>Visión </a:t>
            </a:r>
          </a:p>
        </p:txBody>
      </p:sp>
      <p:sp>
        <p:nvSpPr>
          <p:cNvPr id="4101" name="10 CuadroTexto"/>
          <p:cNvSpPr txBox="1">
            <a:spLocks noChangeArrowheads="1"/>
          </p:cNvSpPr>
          <p:nvPr/>
        </p:nvSpPr>
        <p:spPr bwMode="auto">
          <a:xfrm>
            <a:off x="1008063" y="4144963"/>
            <a:ext cx="7343775" cy="1477962"/>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eaLnBrk="1" hangingPunct="1"/>
            <a:r>
              <a:rPr lang="es-ES">
                <a:latin typeface="Arial Narrow" pitchFamily="34" charset="0"/>
              </a:rPr>
              <a:t>El DANE al 2014 habrá consolidado el Sistema Estadístico Nacional (SEN) que provea información estadística oficial con la cobertura, eficiencia, oportunidad y calidad que el país demande, de acuerdo con estándares internacionales y que contribuya a la generación de conocimiento sobre la realidad nacional y apoyo al desarrollo de políticas públicas.</a:t>
            </a:r>
          </a:p>
        </p:txBody>
      </p:sp>
    </p:spTree>
    <p:extLst>
      <p:ext uri="{BB962C8B-B14F-4D97-AF65-F5344CB8AC3E}">
        <p14:creationId xmlns:p14="http://schemas.microsoft.com/office/powerpoint/2010/main" xmlns="" val="11432881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4"/>
          <p:cNvPicPr>
            <a:picLocks noChangeAspect="1" noChangeArrowheads="1"/>
          </p:cNvPicPr>
          <p:nvPr/>
        </p:nvPicPr>
        <p:blipFill>
          <a:blip r:embed="rId2">
            <a:extLst>
              <a:ext uri="{28A0092B-C50C-407E-A947-70E740481C1C}">
                <a14:useLocalDpi xmlns:a14="http://schemas.microsoft.com/office/drawing/2010/main" xmlns="" val="0"/>
              </a:ext>
            </a:extLst>
          </a:blip>
          <a:srcRect l="1431" t="7268"/>
          <a:stretch>
            <a:fillRect/>
          </a:stretch>
        </p:blipFill>
        <p:spPr bwMode="auto">
          <a:xfrm>
            <a:off x="596900" y="1397000"/>
            <a:ext cx="8440738" cy="2578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586624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5"/>
          <p:cNvPicPr>
            <a:picLocks noChangeAspect="1" noChangeArrowheads="1"/>
          </p:cNvPicPr>
          <p:nvPr/>
        </p:nvPicPr>
        <p:blipFill>
          <a:blip r:embed="rId2">
            <a:extLst>
              <a:ext uri="{28A0092B-C50C-407E-A947-70E740481C1C}">
                <a14:useLocalDpi xmlns:a14="http://schemas.microsoft.com/office/drawing/2010/main" xmlns="" val="0"/>
              </a:ext>
            </a:extLst>
          </a:blip>
          <a:srcRect l="1363" t="2531" r="455" b="844"/>
          <a:stretch>
            <a:fillRect/>
          </a:stretch>
        </p:blipFill>
        <p:spPr bwMode="auto">
          <a:xfrm>
            <a:off x="823913" y="1168400"/>
            <a:ext cx="7710487" cy="5041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647902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p:cNvPicPr>
            <a:picLocks noChangeAspect="1" noChangeArrowheads="1"/>
          </p:cNvPicPr>
          <p:nvPr/>
        </p:nvPicPr>
        <p:blipFill>
          <a:blip r:embed="rId2">
            <a:extLst>
              <a:ext uri="{28A0092B-C50C-407E-A947-70E740481C1C}">
                <a14:useLocalDpi xmlns:a14="http://schemas.microsoft.com/office/drawing/2010/main" xmlns="" val="0"/>
              </a:ext>
            </a:extLst>
          </a:blip>
          <a:srcRect l="2228" r="446"/>
          <a:stretch>
            <a:fillRect/>
          </a:stretch>
        </p:blipFill>
        <p:spPr bwMode="auto">
          <a:xfrm>
            <a:off x="533400" y="889000"/>
            <a:ext cx="8039128" cy="52546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716193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1335088" y="1816100"/>
            <a:ext cx="67865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 sz="2000" b="1">
                <a:solidFill>
                  <a:srgbClr val="7B5C45"/>
                </a:solidFill>
              </a:rPr>
              <a:t>CERTIFICACION DE LA CAUSA DE DEFUNCION</a:t>
            </a:r>
          </a:p>
        </p:txBody>
      </p:sp>
      <p:sp>
        <p:nvSpPr>
          <p:cNvPr id="18435" name="Text Box 3"/>
          <p:cNvSpPr txBox="1">
            <a:spLocks noChangeArrowheads="1"/>
          </p:cNvSpPr>
          <p:nvPr/>
        </p:nvSpPr>
        <p:spPr bwMode="auto">
          <a:xfrm>
            <a:off x="1014413" y="2727325"/>
            <a:ext cx="7394575" cy="2246313"/>
          </a:xfrm>
          <a:prstGeom prst="rect">
            <a:avLst/>
          </a:prstGeom>
          <a:solidFill>
            <a:srgbClr val="F2F2F2">
              <a:alpha val="30196"/>
            </a:srgbClr>
          </a:solidFill>
          <a:ln w="19050">
            <a:solidFill>
              <a:schemeClr val="tx1"/>
            </a:solidFill>
            <a:miter lim="800000"/>
            <a:headEnd/>
            <a:tailEnd/>
          </a:ln>
        </p:spPr>
        <p:txBody>
          <a:bodyPr>
            <a:spAutoFit/>
          </a:bodyPr>
          <a:lstStyle/>
          <a:p>
            <a:pPr marL="30163" indent="-307975" algn="just" defTabSz="354013">
              <a:buClr>
                <a:srgbClr val="000099"/>
              </a:buClr>
              <a:buSzPct val="120000"/>
              <a:defRPr/>
            </a:pPr>
            <a:r>
              <a:rPr lang="es-CO" sz="2000" dirty="0">
                <a:latin typeface="+mj-lt"/>
              </a:rPr>
              <a:t>Certificación de la causa de defunción es el proceso que realiza el médico, basado en diferentes fuentes para determinar </a:t>
            </a:r>
            <a:r>
              <a:rPr lang="es-CO" sz="2000" b="1" dirty="0">
                <a:solidFill>
                  <a:srgbClr val="7B5C45"/>
                </a:solidFill>
                <a:latin typeface="+mj-lt"/>
              </a:rPr>
              <a:t>a su mejor juicio, </a:t>
            </a:r>
            <a:r>
              <a:rPr lang="es-CO" sz="2000" dirty="0">
                <a:latin typeface="+mj-lt"/>
              </a:rPr>
              <a:t>las patologías o eventos que conllevaron al deceso.</a:t>
            </a:r>
          </a:p>
          <a:p>
            <a:pPr marL="30163" indent="-307975" algn="just" defTabSz="354013">
              <a:buClr>
                <a:srgbClr val="000099"/>
              </a:buClr>
              <a:buSzPct val="120000"/>
              <a:defRPr/>
            </a:pPr>
            <a:endParaRPr lang="es-CO" sz="2000" dirty="0">
              <a:latin typeface="+mj-lt"/>
            </a:endParaRPr>
          </a:p>
          <a:p>
            <a:pPr marL="30163" indent="-307975" algn="just" defTabSz="354013">
              <a:buClr>
                <a:srgbClr val="000099"/>
              </a:buClr>
              <a:buSzPct val="120000"/>
              <a:defRPr/>
            </a:pPr>
            <a:r>
              <a:rPr lang="es-CO" sz="2000" dirty="0">
                <a:latin typeface="+mj-lt"/>
              </a:rPr>
              <a:t>La responsabilidad de certificar la cadena causal que condujo a la muerte del paciente, es </a:t>
            </a:r>
            <a:r>
              <a:rPr lang="es-CO" sz="2000" b="1" dirty="0">
                <a:solidFill>
                  <a:srgbClr val="7B5C45"/>
                </a:solidFill>
                <a:latin typeface="+mj-lt"/>
              </a:rPr>
              <a:t>exclusiva del médico</a:t>
            </a:r>
            <a:r>
              <a:rPr lang="es-CO" sz="2000" b="1" dirty="0">
                <a:latin typeface="+mj-lt"/>
              </a:rPr>
              <a:t>.</a:t>
            </a:r>
            <a:endParaRPr lang="es-ES" sz="2000" b="1" dirty="0">
              <a:latin typeface="+mj-lt"/>
            </a:endParaRPr>
          </a:p>
        </p:txBody>
      </p:sp>
    </p:spTree>
    <p:extLst>
      <p:ext uri="{BB962C8B-B14F-4D97-AF65-F5344CB8AC3E}">
        <p14:creationId xmlns:p14="http://schemas.microsoft.com/office/powerpoint/2010/main" xmlns="" val="223177423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defuncionultim4 copy"/>
          <p:cNvPicPr>
            <a:picLocks noChangeAspect="1" noChangeArrowheads="1"/>
          </p:cNvPicPr>
          <p:nvPr/>
        </p:nvPicPr>
        <p:blipFill>
          <a:blip r:embed="rId2">
            <a:extLst>
              <a:ext uri="{28A0092B-C50C-407E-A947-70E740481C1C}">
                <a14:useLocalDpi xmlns:a14="http://schemas.microsoft.com/office/drawing/2010/main" xmlns="" val="0"/>
              </a:ext>
            </a:extLst>
          </a:blip>
          <a:srcRect l="9201" t="51138" r="9833" b="25008"/>
          <a:stretch>
            <a:fillRect/>
          </a:stretch>
        </p:blipFill>
        <p:spPr bwMode="auto">
          <a:xfrm>
            <a:off x="1187450" y="765175"/>
            <a:ext cx="7696200" cy="5283200"/>
          </a:xfrm>
          <a:prstGeom prst="rect">
            <a:avLst/>
          </a:prstGeom>
          <a:solidFill>
            <a:srgbClr val="00B050"/>
          </a:soli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35843" name="Rectangle 3"/>
          <p:cNvSpPr>
            <a:spLocks noChangeArrowheads="1"/>
          </p:cNvSpPr>
          <p:nvPr/>
        </p:nvSpPr>
        <p:spPr bwMode="auto">
          <a:xfrm>
            <a:off x="3132138" y="2565400"/>
            <a:ext cx="23034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Causa Directa</a:t>
            </a:r>
            <a:endParaRPr lang="es-ES" sz="2000">
              <a:solidFill>
                <a:srgbClr val="0070C0"/>
              </a:solidFill>
              <a:latin typeface="Tahoma" pitchFamily="34" charset="0"/>
            </a:endParaRPr>
          </a:p>
        </p:txBody>
      </p:sp>
      <p:sp>
        <p:nvSpPr>
          <p:cNvPr id="35844" name="Rectangle 4"/>
          <p:cNvSpPr>
            <a:spLocks noChangeArrowheads="1"/>
          </p:cNvSpPr>
          <p:nvPr/>
        </p:nvSpPr>
        <p:spPr bwMode="auto">
          <a:xfrm>
            <a:off x="3200400" y="2997200"/>
            <a:ext cx="27400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Causa Intermedia</a:t>
            </a:r>
            <a:endParaRPr lang="es-ES" sz="2000">
              <a:solidFill>
                <a:srgbClr val="0070C0"/>
              </a:solidFill>
              <a:latin typeface="Tahoma" pitchFamily="34" charset="0"/>
            </a:endParaRPr>
          </a:p>
        </p:txBody>
      </p:sp>
      <p:sp>
        <p:nvSpPr>
          <p:cNvPr id="35845" name="Rectangle 5"/>
          <p:cNvSpPr>
            <a:spLocks noChangeArrowheads="1"/>
          </p:cNvSpPr>
          <p:nvPr/>
        </p:nvSpPr>
        <p:spPr bwMode="auto">
          <a:xfrm>
            <a:off x="3419475" y="3500438"/>
            <a:ext cx="237648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Causa Intermedia</a:t>
            </a:r>
            <a:endParaRPr lang="es-ES" sz="2000">
              <a:solidFill>
                <a:srgbClr val="0070C0"/>
              </a:solidFill>
              <a:latin typeface="Tahoma" pitchFamily="34" charset="0"/>
            </a:endParaRPr>
          </a:p>
        </p:txBody>
      </p:sp>
      <p:sp>
        <p:nvSpPr>
          <p:cNvPr id="35846" name="Rectangle 6"/>
          <p:cNvSpPr>
            <a:spLocks noChangeArrowheads="1"/>
          </p:cNvSpPr>
          <p:nvPr/>
        </p:nvSpPr>
        <p:spPr bwMode="auto">
          <a:xfrm>
            <a:off x="3348038" y="3933825"/>
            <a:ext cx="35274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Causa Antecedente Originaria</a:t>
            </a:r>
            <a:endParaRPr lang="es-ES" sz="2000">
              <a:solidFill>
                <a:srgbClr val="0070C0"/>
              </a:solidFill>
              <a:latin typeface="Tahoma" pitchFamily="34" charset="0"/>
            </a:endParaRPr>
          </a:p>
        </p:txBody>
      </p:sp>
      <p:sp>
        <p:nvSpPr>
          <p:cNvPr id="35847" name="7 CuadroTexto"/>
          <p:cNvSpPr txBox="1">
            <a:spLocks noChangeArrowheads="1"/>
          </p:cNvSpPr>
          <p:nvPr/>
        </p:nvSpPr>
        <p:spPr bwMode="auto">
          <a:xfrm>
            <a:off x="7429500" y="3357563"/>
            <a:ext cx="100012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s-ES" sz="1600" b="1">
                <a:solidFill>
                  <a:srgbClr val="00B050"/>
                </a:solidFill>
              </a:rPr>
              <a:t>tiempos</a:t>
            </a:r>
          </a:p>
        </p:txBody>
      </p:sp>
      <p:sp>
        <p:nvSpPr>
          <p:cNvPr id="35848" name="AutoShape 6"/>
          <p:cNvSpPr>
            <a:spLocks noChangeArrowheads="1"/>
          </p:cNvSpPr>
          <p:nvPr/>
        </p:nvSpPr>
        <p:spPr bwMode="auto">
          <a:xfrm>
            <a:off x="6072188" y="2428875"/>
            <a:ext cx="428625" cy="1571625"/>
          </a:xfrm>
          <a:prstGeom prst="upArrow">
            <a:avLst>
              <a:gd name="adj1" fmla="val 50000"/>
              <a:gd name="adj2" fmla="val 38873"/>
            </a:avLst>
          </a:prstGeom>
          <a:solidFill>
            <a:srgbClr val="0070C0"/>
          </a:solidFill>
          <a:ln w="9525">
            <a:solidFill>
              <a:schemeClr val="tx1"/>
            </a:solidFill>
            <a:miter lim="800000"/>
            <a:headEnd/>
            <a:tailEnd/>
          </a:ln>
        </p:spPr>
        <p:txBody>
          <a:bodyPr wrap="none" anchor="ctr"/>
          <a:lstStyle/>
          <a:p>
            <a:endParaRPr lang="es-CO">
              <a:solidFill>
                <a:srgbClr val="0070C0"/>
              </a:solidFill>
            </a:endParaRPr>
          </a:p>
        </p:txBody>
      </p:sp>
      <p:sp>
        <p:nvSpPr>
          <p:cNvPr id="35849" name="10 CuadroTexto"/>
          <p:cNvSpPr txBox="1">
            <a:spLocks noChangeArrowheads="1"/>
          </p:cNvSpPr>
          <p:nvPr/>
        </p:nvSpPr>
        <p:spPr bwMode="auto">
          <a:xfrm>
            <a:off x="7929563" y="2500313"/>
            <a:ext cx="500062"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s-ES" sz="2800" b="1">
                <a:solidFill>
                  <a:srgbClr val="00B050"/>
                </a:solidFill>
              </a:rPr>
              <a:t>&lt;</a:t>
            </a:r>
          </a:p>
        </p:txBody>
      </p:sp>
      <p:sp>
        <p:nvSpPr>
          <p:cNvPr id="35850" name="11 CuadroTexto"/>
          <p:cNvSpPr txBox="1">
            <a:spLocks noChangeArrowheads="1"/>
          </p:cNvSpPr>
          <p:nvPr/>
        </p:nvSpPr>
        <p:spPr bwMode="auto">
          <a:xfrm>
            <a:off x="8001000" y="3929063"/>
            <a:ext cx="500063"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s-ES" sz="2800" b="1">
                <a:solidFill>
                  <a:srgbClr val="00B050"/>
                </a:solidFill>
              </a:rPr>
              <a:t>&gt;</a:t>
            </a:r>
          </a:p>
        </p:txBody>
      </p:sp>
    </p:spTree>
    <p:extLst>
      <p:ext uri="{BB962C8B-B14F-4D97-AF65-F5344CB8AC3E}">
        <p14:creationId xmlns:p14="http://schemas.microsoft.com/office/powerpoint/2010/main" xmlns="" val="42820941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3 Rectángulo"/>
          <p:cNvSpPr>
            <a:spLocks noChangeArrowheads="1"/>
          </p:cNvSpPr>
          <p:nvPr/>
        </p:nvSpPr>
        <p:spPr bwMode="auto">
          <a:xfrm>
            <a:off x="501650" y="1030288"/>
            <a:ext cx="8037513" cy="212407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algn="ctr"/>
            <a:r>
              <a:rPr lang="es-ES_tradnl" sz="3400"/>
              <a:t>Pagina web:</a:t>
            </a:r>
          </a:p>
          <a:p>
            <a:pPr algn="ctr"/>
            <a:endParaRPr lang="es-ES_tradnl" sz="2400"/>
          </a:p>
          <a:p>
            <a:pPr algn="ctr"/>
            <a:r>
              <a:rPr lang="es-ES_tradnl" sz="4400">
                <a:solidFill>
                  <a:srgbClr val="0070C0"/>
                </a:solidFill>
              </a:rPr>
              <a:t>www.dane.gov.co</a:t>
            </a:r>
          </a:p>
          <a:p>
            <a:pPr algn="ctr"/>
            <a:r>
              <a:rPr lang="es-ES_tradnl" sz="2800"/>
              <a:t>demográficas/ estadísticas vitales </a:t>
            </a:r>
            <a:endParaRPr lang="es-ES" sz="2800"/>
          </a:p>
        </p:txBody>
      </p:sp>
      <p:sp>
        <p:nvSpPr>
          <p:cNvPr id="5" name="4 CuadroTexto"/>
          <p:cNvSpPr txBox="1"/>
          <p:nvPr/>
        </p:nvSpPr>
        <p:spPr>
          <a:xfrm>
            <a:off x="450850" y="3773488"/>
            <a:ext cx="8126413" cy="1692275"/>
          </a:xfrm>
          <a:prstGeom prst="rect">
            <a:avLst/>
          </a:prstGeom>
          <a:noFill/>
          <a:ln>
            <a:solidFill>
              <a:schemeClr val="tx1"/>
            </a:solidFill>
          </a:ln>
        </p:spPr>
        <p:txBody>
          <a:bodyPr>
            <a:spAutoFit/>
          </a:bodyPr>
          <a:lstStyle/>
          <a:p>
            <a:pPr algn="ctr">
              <a:defRPr/>
            </a:pPr>
            <a:r>
              <a:rPr lang="es-ES" sz="3400" dirty="0">
                <a:latin typeface="+mj-lt"/>
              </a:rPr>
              <a:t>Banco de datos:</a:t>
            </a:r>
          </a:p>
          <a:p>
            <a:pPr algn="ctr">
              <a:defRPr/>
            </a:pPr>
            <a:endParaRPr lang="es-ES" sz="2400" dirty="0">
              <a:latin typeface="+mj-lt"/>
            </a:endParaRPr>
          </a:p>
          <a:p>
            <a:pPr algn="ctr">
              <a:defRPr/>
            </a:pPr>
            <a:r>
              <a:rPr lang="es-ES" sz="4400" dirty="0">
                <a:solidFill>
                  <a:srgbClr val="0070C0"/>
                </a:solidFill>
                <a:latin typeface="+mj-lt"/>
              </a:rPr>
              <a:t>ventasdirectas</a:t>
            </a:r>
            <a:r>
              <a:rPr lang="es-ES" sz="4400" dirty="0">
                <a:solidFill>
                  <a:srgbClr val="0070C0"/>
                </a:solidFill>
                <a:latin typeface="+mj-lt"/>
                <a:cs typeface="Vrinda"/>
              </a:rPr>
              <a:t>@dane.gov.co</a:t>
            </a:r>
            <a:endParaRPr lang="es-ES" sz="4400" dirty="0">
              <a:solidFill>
                <a:srgbClr val="0070C0"/>
              </a:solidFill>
              <a:latin typeface="+mj-lt"/>
            </a:endParaRPr>
          </a:p>
        </p:txBody>
      </p:sp>
    </p:spTree>
    <p:extLst>
      <p:ext uri="{BB962C8B-B14F-4D97-AF65-F5344CB8AC3E}">
        <p14:creationId xmlns:p14="http://schemas.microsoft.com/office/powerpoint/2010/main" xmlns="" val="420698807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ChangeArrowheads="1"/>
          </p:cNvSpPr>
          <p:nvPr/>
        </p:nvSpPr>
        <p:spPr>
          <a:xfrm>
            <a:off x="0" y="1524000"/>
            <a:ext cx="8893175" cy="2409825"/>
          </a:xfrm>
          <a:prstGeom prst="rect">
            <a:avLst/>
          </a:prstGeom>
        </p:spPr>
        <p:txBody>
          <a:bodyPr anchor="b">
            <a:normAutofit/>
          </a:bodyPr>
          <a:lstStyle/>
          <a:p>
            <a:pPr algn="ctr" fontAlgn="auto">
              <a:spcAft>
                <a:spcPts val="0"/>
              </a:spcAft>
              <a:defRPr/>
            </a:pPr>
            <a:r>
              <a:rPr lang="es-ES" sz="6000" b="1" dirty="0">
                <a:solidFill>
                  <a:srgbClr val="0070C0"/>
                </a:solidFill>
                <a:effectLst>
                  <a:outerShdw blurRad="38100" dist="38100" dir="2700000" algn="tl">
                    <a:srgbClr val="000000">
                      <a:alpha val="43137"/>
                    </a:srgbClr>
                  </a:outerShdw>
                </a:effectLst>
                <a:latin typeface="+mj-lt"/>
                <a:ea typeface="+mj-ea"/>
                <a:cs typeface="+mj-cs"/>
              </a:rPr>
              <a:t>GRACIAS</a:t>
            </a:r>
          </a:p>
        </p:txBody>
      </p:sp>
    </p:spTree>
    <p:extLst>
      <p:ext uri="{BB962C8B-B14F-4D97-AF65-F5344CB8AC3E}">
        <p14:creationId xmlns:p14="http://schemas.microsoft.com/office/powerpoint/2010/main" xmlns="" val="9238721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126 Grupo"/>
          <p:cNvGrpSpPr>
            <a:grpSpLocks/>
          </p:cNvGrpSpPr>
          <p:nvPr/>
        </p:nvGrpSpPr>
        <p:grpSpPr bwMode="auto">
          <a:xfrm>
            <a:off x="527050" y="909209"/>
            <a:ext cx="8543925" cy="5186791"/>
            <a:chOff x="527050" y="1020690"/>
            <a:chExt cx="8543770" cy="5845702"/>
          </a:xfrm>
        </p:grpSpPr>
        <p:sp>
          <p:nvSpPr>
            <p:cNvPr id="3" name="2 Rectángulo redondeado"/>
            <p:cNvSpPr/>
            <p:nvPr/>
          </p:nvSpPr>
          <p:spPr>
            <a:xfrm>
              <a:off x="3157490" y="1020690"/>
              <a:ext cx="2951108" cy="297627"/>
            </a:xfrm>
            <a:prstGeom prst="round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200" b="1" dirty="0">
                  <a:solidFill>
                    <a:schemeClr val="tx1"/>
                  </a:solidFill>
                </a:rPr>
                <a:t>PRESIDENCIA DE LA REPUBLICA</a:t>
              </a:r>
              <a:endParaRPr lang="es-ES" dirty="0">
                <a:solidFill>
                  <a:schemeClr val="tx1"/>
                </a:solidFill>
              </a:endParaRPr>
            </a:p>
          </p:txBody>
        </p:sp>
        <p:sp>
          <p:nvSpPr>
            <p:cNvPr id="10" name="9 Rectángulo redondeado"/>
            <p:cNvSpPr/>
            <p:nvPr/>
          </p:nvSpPr>
          <p:spPr>
            <a:xfrm>
              <a:off x="3970276" y="1910518"/>
              <a:ext cx="1512860" cy="792147"/>
            </a:xfrm>
            <a:prstGeom prst="roundRect">
              <a:avLst/>
            </a:prstGeom>
            <a:solidFill>
              <a:srgbClr val="99FFCC"/>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200" b="1" dirty="0">
                  <a:solidFill>
                    <a:schemeClr val="tx1"/>
                  </a:solidFill>
                </a:rPr>
                <a:t>DANE DIRECCION</a:t>
              </a:r>
              <a:endParaRPr lang="es-ES" sz="1000" dirty="0">
                <a:solidFill>
                  <a:schemeClr val="tx1"/>
                </a:solidFill>
              </a:endParaRPr>
            </a:p>
          </p:txBody>
        </p:sp>
        <p:sp>
          <p:nvSpPr>
            <p:cNvPr id="11" name="10 Rectángulo redondeado"/>
            <p:cNvSpPr/>
            <p:nvPr/>
          </p:nvSpPr>
          <p:spPr>
            <a:xfrm>
              <a:off x="720721" y="1335106"/>
              <a:ext cx="2231985" cy="575412"/>
            </a:xfrm>
            <a:prstGeom prst="round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200" b="1" dirty="0">
                  <a:solidFill>
                    <a:schemeClr val="tx1"/>
                  </a:solidFill>
                </a:rPr>
                <a:t>FONDANE</a:t>
              </a:r>
            </a:p>
            <a:p>
              <a:pPr algn="ctr">
                <a:defRPr/>
              </a:pPr>
              <a:r>
                <a:rPr lang="es-MX" sz="1200" b="1" dirty="0">
                  <a:solidFill>
                    <a:schemeClr val="tx1"/>
                  </a:solidFill>
                </a:rPr>
                <a:t>Fondo Rotatorio del DANE</a:t>
              </a:r>
              <a:endParaRPr lang="es-ES" b="1" dirty="0">
                <a:solidFill>
                  <a:schemeClr val="tx1"/>
                </a:solidFill>
              </a:endParaRPr>
            </a:p>
          </p:txBody>
        </p:sp>
        <p:sp>
          <p:nvSpPr>
            <p:cNvPr id="13" name="12 Rectángulo redondeado"/>
            <p:cNvSpPr/>
            <p:nvPr/>
          </p:nvSpPr>
          <p:spPr>
            <a:xfrm>
              <a:off x="730246" y="2632455"/>
              <a:ext cx="2231985" cy="718883"/>
            </a:xfrm>
            <a:prstGeom prst="round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200" b="1" dirty="0">
                  <a:solidFill>
                    <a:schemeClr val="tx1"/>
                  </a:solidFill>
                </a:rPr>
                <a:t>IGAC</a:t>
              </a:r>
            </a:p>
            <a:p>
              <a:pPr algn="ctr">
                <a:defRPr/>
              </a:pPr>
              <a:r>
                <a:rPr lang="es-MX" sz="1200" b="1" dirty="0">
                  <a:solidFill>
                    <a:schemeClr val="tx1"/>
                  </a:solidFill>
                </a:rPr>
                <a:t>Instituto Geográfico </a:t>
              </a:r>
            </a:p>
            <a:p>
              <a:pPr algn="ctr">
                <a:defRPr/>
              </a:pPr>
              <a:r>
                <a:rPr lang="es-MX" sz="1200" b="1" dirty="0">
                  <a:solidFill>
                    <a:schemeClr val="tx1"/>
                  </a:solidFill>
                </a:rPr>
                <a:t>Agustín Codazzi</a:t>
              </a:r>
              <a:endParaRPr lang="es-ES" b="1" dirty="0">
                <a:solidFill>
                  <a:schemeClr val="tx1"/>
                </a:solidFill>
              </a:endParaRPr>
            </a:p>
          </p:txBody>
        </p:sp>
        <p:sp>
          <p:nvSpPr>
            <p:cNvPr id="14" name="13 Rectángulo redondeado"/>
            <p:cNvSpPr/>
            <p:nvPr/>
          </p:nvSpPr>
          <p:spPr>
            <a:xfrm>
              <a:off x="6443556" y="1156530"/>
              <a:ext cx="1944652" cy="337311"/>
            </a:xfrm>
            <a:prstGeom prst="round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050" b="1" dirty="0">
                  <a:solidFill>
                    <a:schemeClr val="tx1"/>
                  </a:solidFill>
                </a:rPr>
                <a:t>OFICINA ASESORA DE PLANEACIÓN</a:t>
              </a:r>
              <a:endParaRPr lang="es-ES" sz="1400" dirty="0">
                <a:solidFill>
                  <a:schemeClr val="tx1"/>
                </a:solidFill>
              </a:endParaRPr>
            </a:p>
          </p:txBody>
        </p:sp>
        <p:sp>
          <p:nvSpPr>
            <p:cNvPr id="15" name="14 Rectángulo redondeado"/>
            <p:cNvSpPr/>
            <p:nvPr/>
          </p:nvSpPr>
          <p:spPr>
            <a:xfrm>
              <a:off x="6443556" y="1652575"/>
              <a:ext cx="1944652" cy="355626"/>
            </a:xfrm>
            <a:prstGeom prst="round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050" b="1" dirty="0">
                  <a:solidFill>
                    <a:schemeClr val="tx1"/>
                  </a:solidFill>
                </a:rPr>
                <a:t>OFICINA ASESORA JURÍDICA</a:t>
              </a:r>
              <a:endParaRPr lang="es-ES" sz="1400" dirty="0">
                <a:solidFill>
                  <a:schemeClr val="tx1"/>
                </a:solidFill>
              </a:endParaRPr>
            </a:p>
          </p:txBody>
        </p:sp>
        <p:sp>
          <p:nvSpPr>
            <p:cNvPr id="16" name="15 Rectángulo redondeado"/>
            <p:cNvSpPr/>
            <p:nvPr/>
          </p:nvSpPr>
          <p:spPr>
            <a:xfrm>
              <a:off x="6443556" y="2159305"/>
              <a:ext cx="1944652" cy="364784"/>
            </a:xfrm>
            <a:prstGeom prst="round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050" b="1" dirty="0">
                  <a:solidFill>
                    <a:schemeClr val="tx1"/>
                  </a:solidFill>
                </a:rPr>
                <a:t>OFICINA DE SISTEMAS</a:t>
              </a:r>
              <a:endParaRPr lang="es-ES" sz="1400" dirty="0">
                <a:solidFill>
                  <a:schemeClr val="tx1"/>
                </a:solidFill>
              </a:endParaRPr>
            </a:p>
          </p:txBody>
        </p:sp>
        <p:sp>
          <p:nvSpPr>
            <p:cNvPr id="17" name="16 Rectángulo redondeado"/>
            <p:cNvSpPr/>
            <p:nvPr/>
          </p:nvSpPr>
          <p:spPr>
            <a:xfrm>
              <a:off x="6443556" y="2691980"/>
              <a:ext cx="1944652" cy="360205"/>
            </a:xfrm>
            <a:prstGeom prst="round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050" b="1" dirty="0">
                  <a:solidFill>
                    <a:schemeClr val="tx1"/>
                  </a:solidFill>
                </a:rPr>
                <a:t>OFICINA DE CONTROL INTERNO</a:t>
              </a:r>
              <a:endParaRPr lang="es-ES" sz="1400" dirty="0">
                <a:solidFill>
                  <a:schemeClr val="tx1"/>
                </a:solidFill>
              </a:endParaRPr>
            </a:p>
          </p:txBody>
        </p:sp>
        <p:sp>
          <p:nvSpPr>
            <p:cNvPr id="18" name="17 Rectángulo redondeado"/>
            <p:cNvSpPr/>
            <p:nvPr/>
          </p:nvSpPr>
          <p:spPr>
            <a:xfrm>
              <a:off x="6443556" y="3224657"/>
              <a:ext cx="1944652" cy="503677"/>
            </a:xfrm>
            <a:prstGeom prst="round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050" b="1" dirty="0">
                  <a:solidFill>
                    <a:schemeClr val="tx1"/>
                  </a:solidFill>
                </a:rPr>
                <a:t>DIRECCIÓN DE DIFUSIÓN, MERCADEO Y CULTURA ESTADÍSTICA</a:t>
              </a:r>
              <a:endParaRPr lang="es-ES" sz="1400" dirty="0">
                <a:solidFill>
                  <a:schemeClr val="tx1"/>
                </a:solidFill>
              </a:endParaRPr>
            </a:p>
          </p:txBody>
        </p:sp>
        <p:sp>
          <p:nvSpPr>
            <p:cNvPr id="20" name="19 Rectángulo redondeado"/>
            <p:cNvSpPr/>
            <p:nvPr/>
          </p:nvSpPr>
          <p:spPr>
            <a:xfrm>
              <a:off x="755646" y="4021382"/>
              <a:ext cx="1512861" cy="720410"/>
            </a:xfrm>
            <a:prstGeom prst="roundRect">
              <a:avLst/>
            </a:prstGeom>
            <a:solidFill>
              <a:srgbClr val="99FFCC"/>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200" b="1" dirty="0">
                  <a:solidFill>
                    <a:schemeClr val="tx1"/>
                  </a:solidFill>
                </a:rPr>
                <a:t>DESPACHO DE SUBDIRECCIÓN</a:t>
              </a:r>
              <a:endParaRPr lang="es-ES" dirty="0">
                <a:solidFill>
                  <a:schemeClr val="tx1"/>
                </a:solidFill>
              </a:endParaRPr>
            </a:p>
          </p:txBody>
        </p:sp>
        <p:sp>
          <p:nvSpPr>
            <p:cNvPr id="21" name="20 Rectángulo redondeado"/>
            <p:cNvSpPr/>
            <p:nvPr/>
          </p:nvSpPr>
          <p:spPr>
            <a:xfrm>
              <a:off x="2771734" y="4021382"/>
              <a:ext cx="1512861" cy="720410"/>
            </a:xfrm>
            <a:prstGeom prst="round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200" b="1" dirty="0">
                  <a:solidFill>
                    <a:schemeClr val="tx1"/>
                  </a:solidFill>
                </a:rPr>
                <a:t>SECRETARÍA GENERAL</a:t>
              </a:r>
              <a:endParaRPr lang="es-ES" dirty="0">
                <a:solidFill>
                  <a:schemeClr val="tx1"/>
                </a:solidFill>
              </a:endParaRPr>
            </a:p>
          </p:txBody>
        </p:sp>
        <p:sp>
          <p:nvSpPr>
            <p:cNvPr id="22" name="21 Rectángulo redondeado"/>
            <p:cNvSpPr/>
            <p:nvPr/>
          </p:nvSpPr>
          <p:spPr>
            <a:xfrm>
              <a:off x="4859259" y="4021382"/>
              <a:ext cx="1512860" cy="720410"/>
            </a:xfrm>
            <a:prstGeom prst="round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200" b="1" dirty="0">
                  <a:solidFill>
                    <a:schemeClr val="tx1"/>
                  </a:solidFill>
                </a:rPr>
                <a:t>ORGANISMOS DE ASESORÍA Y COORDINACIÓN </a:t>
              </a:r>
              <a:endParaRPr lang="es-ES" dirty="0">
                <a:solidFill>
                  <a:schemeClr val="tx1"/>
                </a:solidFill>
              </a:endParaRPr>
            </a:p>
          </p:txBody>
        </p:sp>
        <p:sp>
          <p:nvSpPr>
            <p:cNvPr id="23" name="22 Rectángulo redondeado"/>
            <p:cNvSpPr/>
            <p:nvPr/>
          </p:nvSpPr>
          <p:spPr>
            <a:xfrm>
              <a:off x="6876935" y="4021382"/>
              <a:ext cx="1511273" cy="720410"/>
            </a:xfrm>
            <a:prstGeom prst="round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sz="1200" b="1" dirty="0">
                  <a:solidFill>
                    <a:schemeClr val="tx1"/>
                  </a:solidFill>
                </a:rPr>
                <a:t>DIRECCIONES TERRITORIALES</a:t>
              </a:r>
              <a:endParaRPr lang="es-ES" dirty="0">
                <a:solidFill>
                  <a:schemeClr val="tx1"/>
                </a:solidFill>
              </a:endParaRPr>
            </a:p>
          </p:txBody>
        </p:sp>
        <p:sp>
          <p:nvSpPr>
            <p:cNvPr id="24" name="23 Rectángulo redondeado"/>
            <p:cNvSpPr/>
            <p:nvPr/>
          </p:nvSpPr>
          <p:spPr>
            <a:xfrm>
              <a:off x="755646" y="4903579"/>
              <a:ext cx="3744845" cy="431940"/>
            </a:xfrm>
            <a:prstGeom prst="roundRect">
              <a:avLst>
                <a:gd name="adj" fmla="val 10053"/>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MX" sz="1050" b="1" dirty="0">
                  <a:solidFill>
                    <a:schemeClr val="tx1"/>
                  </a:solidFill>
                </a:rPr>
                <a:t>Dirección de Regulación, Planeación, Estandarización y Normalización</a:t>
              </a:r>
              <a:endParaRPr lang="es-ES" sz="1400" dirty="0">
                <a:solidFill>
                  <a:schemeClr val="tx1"/>
                </a:solidFill>
              </a:endParaRPr>
            </a:p>
          </p:txBody>
        </p:sp>
        <p:sp>
          <p:nvSpPr>
            <p:cNvPr id="25" name="24 Rectángulo redondeado"/>
            <p:cNvSpPr/>
            <p:nvPr/>
          </p:nvSpPr>
          <p:spPr>
            <a:xfrm>
              <a:off x="755646" y="5437782"/>
              <a:ext cx="3744845" cy="215207"/>
            </a:xfrm>
            <a:prstGeom prst="roundRect">
              <a:avLst>
                <a:gd name="adj" fmla="val 10053"/>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MX" sz="1050" b="1" dirty="0">
                  <a:solidFill>
                    <a:schemeClr val="tx1"/>
                  </a:solidFill>
                </a:rPr>
                <a:t>Dirección de Geoestadística</a:t>
              </a:r>
              <a:endParaRPr lang="es-ES" sz="1400" dirty="0">
                <a:solidFill>
                  <a:schemeClr val="tx1"/>
                </a:solidFill>
              </a:endParaRPr>
            </a:p>
          </p:txBody>
        </p:sp>
        <p:sp>
          <p:nvSpPr>
            <p:cNvPr id="26" name="25 Rectángulo redondeado"/>
            <p:cNvSpPr/>
            <p:nvPr/>
          </p:nvSpPr>
          <p:spPr>
            <a:xfrm>
              <a:off x="755646" y="5729303"/>
              <a:ext cx="3744845" cy="216734"/>
            </a:xfrm>
            <a:prstGeom prst="roundRect">
              <a:avLst>
                <a:gd name="adj" fmla="val 10053"/>
              </a:avLst>
            </a:prstGeom>
            <a:solidFill>
              <a:srgbClr val="99FFCC"/>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MX" sz="1050" b="1" dirty="0">
                  <a:solidFill>
                    <a:schemeClr val="tx1"/>
                  </a:solidFill>
                </a:rPr>
                <a:t>Dirección de Censos y Demografía</a:t>
              </a:r>
              <a:endParaRPr lang="es-ES" sz="1400" dirty="0">
                <a:solidFill>
                  <a:schemeClr val="tx1"/>
                </a:solidFill>
              </a:endParaRPr>
            </a:p>
          </p:txBody>
        </p:sp>
        <p:sp>
          <p:nvSpPr>
            <p:cNvPr id="27" name="26 Rectángulo redondeado"/>
            <p:cNvSpPr/>
            <p:nvPr/>
          </p:nvSpPr>
          <p:spPr>
            <a:xfrm>
              <a:off x="755646" y="6023878"/>
              <a:ext cx="3744845" cy="215207"/>
            </a:xfrm>
            <a:prstGeom prst="roundRect">
              <a:avLst>
                <a:gd name="adj" fmla="val 10053"/>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MX" sz="1050" b="1" dirty="0">
                  <a:solidFill>
                    <a:schemeClr val="tx1"/>
                  </a:solidFill>
                </a:rPr>
                <a:t>Dirección de Síntesis y Cuentas Nacionales</a:t>
              </a:r>
              <a:endParaRPr lang="es-ES" sz="1400" dirty="0">
                <a:solidFill>
                  <a:schemeClr val="tx1"/>
                </a:solidFill>
              </a:endParaRPr>
            </a:p>
          </p:txBody>
        </p:sp>
        <p:sp>
          <p:nvSpPr>
            <p:cNvPr id="28" name="27 Rectángulo redondeado"/>
            <p:cNvSpPr/>
            <p:nvPr/>
          </p:nvSpPr>
          <p:spPr>
            <a:xfrm>
              <a:off x="755646" y="6329137"/>
              <a:ext cx="3744845" cy="218259"/>
            </a:xfrm>
            <a:prstGeom prst="roundRect">
              <a:avLst>
                <a:gd name="adj" fmla="val 10053"/>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MX" sz="1050" b="1" dirty="0">
                  <a:solidFill>
                    <a:schemeClr val="tx1"/>
                  </a:solidFill>
                </a:rPr>
                <a:t>Dirección de Metodología y Producción Estadística</a:t>
              </a:r>
              <a:endParaRPr lang="es-ES" sz="1400" dirty="0">
                <a:solidFill>
                  <a:schemeClr val="tx1"/>
                </a:solidFill>
              </a:endParaRPr>
            </a:p>
          </p:txBody>
        </p:sp>
        <p:sp>
          <p:nvSpPr>
            <p:cNvPr id="30" name="29 Rectángulo redondeado"/>
            <p:cNvSpPr/>
            <p:nvPr/>
          </p:nvSpPr>
          <p:spPr>
            <a:xfrm>
              <a:off x="5397412" y="5201206"/>
              <a:ext cx="3024133" cy="210628"/>
            </a:xfrm>
            <a:prstGeom prst="roundRect">
              <a:avLst>
                <a:gd name="adj" fmla="val 10053"/>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MX" sz="1050" b="1" dirty="0">
                  <a:solidFill>
                    <a:schemeClr val="tx1"/>
                  </a:solidFill>
                </a:rPr>
                <a:t>*Dirección Territorial Centro Occidente</a:t>
              </a:r>
              <a:endParaRPr lang="es-ES" sz="1400" dirty="0">
                <a:solidFill>
                  <a:schemeClr val="tx1"/>
                </a:solidFill>
              </a:endParaRPr>
            </a:p>
          </p:txBody>
        </p:sp>
        <p:sp>
          <p:nvSpPr>
            <p:cNvPr id="31" name="30 Rectángulo redondeado"/>
            <p:cNvSpPr/>
            <p:nvPr/>
          </p:nvSpPr>
          <p:spPr>
            <a:xfrm>
              <a:off x="5397412" y="5494254"/>
              <a:ext cx="3024133" cy="212155"/>
            </a:xfrm>
            <a:prstGeom prst="roundRect">
              <a:avLst>
                <a:gd name="adj" fmla="val 10053"/>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MX" sz="1050" b="1" dirty="0">
                  <a:solidFill>
                    <a:schemeClr val="tx1"/>
                  </a:solidFill>
                </a:rPr>
                <a:t>*Dirección Territorial Centro Oriente</a:t>
              </a:r>
              <a:endParaRPr lang="es-ES" sz="1400" dirty="0">
                <a:solidFill>
                  <a:schemeClr val="tx1"/>
                </a:solidFill>
              </a:endParaRPr>
            </a:p>
          </p:txBody>
        </p:sp>
        <p:sp>
          <p:nvSpPr>
            <p:cNvPr id="32" name="31 Rectángulo redondeado"/>
            <p:cNvSpPr/>
            <p:nvPr/>
          </p:nvSpPr>
          <p:spPr>
            <a:xfrm>
              <a:off x="5397412" y="5776619"/>
              <a:ext cx="3024133" cy="212154"/>
            </a:xfrm>
            <a:prstGeom prst="roundRect">
              <a:avLst>
                <a:gd name="adj" fmla="val 10053"/>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MX" sz="1050" b="1" dirty="0">
                  <a:solidFill>
                    <a:schemeClr val="tx1"/>
                  </a:solidFill>
                </a:rPr>
                <a:t>*Dirección Territorial Centro Noroccidental</a:t>
              </a:r>
              <a:endParaRPr lang="es-ES" sz="1400" dirty="0">
                <a:solidFill>
                  <a:schemeClr val="tx1"/>
                </a:solidFill>
              </a:endParaRPr>
            </a:p>
          </p:txBody>
        </p:sp>
        <p:sp>
          <p:nvSpPr>
            <p:cNvPr id="33" name="32 Rectángulo redondeado"/>
            <p:cNvSpPr/>
            <p:nvPr/>
          </p:nvSpPr>
          <p:spPr>
            <a:xfrm>
              <a:off x="5397412" y="6065088"/>
              <a:ext cx="3024133" cy="210628"/>
            </a:xfrm>
            <a:prstGeom prst="roundRect">
              <a:avLst>
                <a:gd name="adj" fmla="val 10053"/>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MX" sz="1050" b="1" dirty="0">
                  <a:solidFill>
                    <a:schemeClr val="tx1"/>
                  </a:solidFill>
                </a:rPr>
                <a:t>*Dirección Territorial Norte</a:t>
              </a:r>
              <a:endParaRPr lang="es-ES" sz="1400" dirty="0">
                <a:solidFill>
                  <a:schemeClr val="tx1"/>
                </a:solidFill>
              </a:endParaRPr>
            </a:p>
          </p:txBody>
        </p:sp>
        <p:sp>
          <p:nvSpPr>
            <p:cNvPr id="34" name="33 Rectángulo redondeado"/>
            <p:cNvSpPr/>
            <p:nvPr/>
          </p:nvSpPr>
          <p:spPr>
            <a:xfrm>
              <a:off x="5397412" y="4894422"/>
              <a:ext cx="3024133" cy="209102"/>
            </a:xfrm>
            <a:prstGeom prst="roundRect">
              <a:avLst>
                <a:gd name="adj" fmla="val 10053"/>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MX" sz="1050" b="1" dirty="0">
                  <a:solidFill>
                    <a:schemeClr val="tx1"/>
                  </a:solidFill>
                </a:rPr>
                <a:t>*Dirección Territorial Centro</a:t>
              </a:r>
              <a:endParaRPr lang="es-ES" sz="1400" dirty="0">
                <a:solidFill>
                  <a:schemeClr val="tx1"/>
                </a:solidFill>
              </a:endParaRPr>
            </a:p>
          </p:txBody>
        </p:sp>
        <p:sp>
          <p:nvSpPr>
            <p:cNvPr id="35" name="34 Rectángulo redondeado"/>
            <p:cNvSpPr/>
            <p:nvPr/>
          </p:nvSpPr>
          <p:spPr>
            <a:xfrm>
              <a:off x="5397412" y="6359663"/>
              <a:ext cx="3024133" cy="212154"/>
            </a:xfrm>
            <a:prstGeom prst="roundRect">
              <a:avLst>
                <a:gd name="adj" fmla="val 10053"/>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MX" sz="1050" b="1" dirty="0">
                  <a:solidFill>
                    <a:schemeClr val="tx1"/>
                  </a:solidFill>
                </a:rPr>
                <a:t>*Dirección Territorial Suroccidente</a:t>
              </a:r>
              <a:endParaRPr lang="es-ES" sz="1400" dirty="0">
                <a:solidFill>
                  <a:schemeClr val="tx1"/>
                </a:solidFill>
              </a:endParaRPr>
            </a:p>
          </p:txBody>
        </p:sp>
        <p:cxnSp>
          <p:nvCxnSpPr>
            <p:cNvPr id="37" name="36 Conector angular"/>
            <p:cNvCxnSpPr>
              <a:stCxn id="13" idx="3"/>
              <a:endCxn id="11" idx="3"/>
            </p:cNvCxnSpPr>
            <p:nvPr/>
          </p:nvCxnSpPr>
          <p:spPr>
            <a:xfrm flipH="1" flipV="1">
              <a:off x="2952706" y="1623575"/>
              <a:ext cx="9525" cy="1369085"/>
            </a:xfrm>
            <a:prstGeom prst="bentConnector3">
              <a:avLst>
                <a:gd name="adj1" fmla="val -2400000"/>
              </a:avLst>
            </a:prstGeom>
            <a:ln w="28575">
              <a:solidFill>
                <a:srgbClr val="0070C0"/>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41 Conector angular"/>
            <p:cNvCxnSpPr>
              <a:stCxn id="10" idx="1"/>
            </p:cNvCxnSpPr>
            <p:nvPr/>
          </p:nvCxnSpPr>
          <p:spPr>
            <a:xfrm rot="10800000" flipV="1">
              <a:off x="3178127" y="2307354"/>
              <a:ext cx="792149" cy="1527"/>
            </a:xfrm>
            <a:prstGeom prst="bentConnector3">
              <a:avLst>
                <a:gd name="adj1" fmla="val 50000"/>
              </a:avLst>
            </a:prstGeom>
            <a:ln w="28575">
              <a:solidFill>
                <a:srgbClr val="0070C0"/>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51 Conector angular"/>
            <p:cNvCxnSpPr>
              <a:stCxn id="18" idx="1"/>
              <a:endCxn id="14" idx="1"/>
            </p:cNvCxnSpPr>
            <p:nvPr/>
          </p:nvCxnSpPr>
          <p:spPr>
            <a:xfrm rot="10800000">
              <a:off x="6443556" y="1325949"/>
              <a:ext cx="12700" cy="2150546"/>
            </a:xfrm>
            <a:prstGeom prst="bentConnector3">
              <a:avLst>
                <a:gd name="adj1" fmla="val 1800000"/>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55 Conector angular"/>
            <p:cNvCxnSpPr>
              <a:stCxn id="17" idx="1"/>
              <a:endCxn id="15" idx="1"/>
            </p:cNvCxnSpPr>
            <p:nvPr/>
          </p:nvCxnSpPr>
          <p:spPr>
            <a:xfrm rot="10800000">
              <a:off x="6443556" y="1831151"/>
              <a:ext cx="12700" cy="1040932"/>
            </a:xfrm>
            <a:prstGeom prst="bentConnector3">
              <a:avLst>
                <a:gd name="adj1" fmla="val 1800000"/>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2" name="61 Conector recto de flecha"/>
            <p:cNvCxnSpPr>
              <a:stCxn id="10" idx="3"/>
            </p:cNvCxnSpPr>
            <p:nvPr/>
          </p:nvCxnSpPr>
          <p:spPr>
            <a:xfrm>
              <a:off x="5483135" y="2307354"/>
              <a:ext cx="711187" cy="1527"/>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62 Conector angular"/>
            <p:cNvCxnSpPr>
              <a:stCxn id="20" idx="0"/>
              <a:endCxn id="23" idx="0"/>
            </p:cNvCxnSpPr>
            <p:nvPr/>
          </p:nvCxnSpPr>
          <p:spPr>
            <a:xfrm rot="5400000" flipH="1" flipV="1">
              <a:off x="4571957" y="962295"/>
              <a:ext cx="1526" cy="6119701"/>
            </a:xfrm>
            <a:prstGeom prst="bentConnector3">
              <a:avLst>
                <a:gd name="adj1" fmla="val 11996225"/>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67 Conector angular"/>
            <p:cNvCxnSpPr>
              <a:stCxn id="21" idx="0"/>
              <a:endCxn id="22" idx="0"/>
            </p:cNvCxnSpPr>
            <p:nvPr/>
          </p:nvCxnSpPr>
          <p:spPr>
            <a:xfrm rot="5400000" flipH="1" flipV="1">
              <a:off x="4571957" y="2978383"/>
              <a:ext cx="1526" cy="2087524"/>
            </a:xfrm>
            <a:prstGeom prst="bentConnector3">
              <a:avLst>
                <a:gd name="adj1" fmla="val 11996225"/>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73 Conector recto de flecha"/>
            <p:cNvCxnSpPr>
              <a:stCxn id="10" idx="2"/>
            </p:cNvCxnSpPr>
            <p:nvPr/>
          </p:nvCxnSpPr>
          <p:spPr>
            <a:xfrm rot="5400000">
              <a:off x="4160420" y="3268157"/>
              <a:ext cx="1130983" cy="0"/>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87 Conector angular"/>
            <p:cNvCxnSpPr>
              <a:stCxn id="28" idx="1"/>
              <a:endCxn id="20" idx="1"/>
            </p:cNvCxnSpPr>
            <p:nvPr/>
          </p:nvCxnSpPr>
          <p:spPr>
            <a:xfrm rot="10800000">
              <a:off x="755646" y="4381587"/>
              <a:ext cx="1588" cy="2057443"/>
            </a:xfrm>
            <a:prstGeom prst="bentConnector3">
              <a:avLst>
                <a:gd name="adj1" fmla="val 14395466"/>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6" name="95 Conector recto"/>
            <p:cNvCxnSpPr>
              <a:stCxn id="24" idx="1"/>
            </p:cNvCxnSpPr>
            <p:nvPr/>
          </p:nvCxnSpPr>
          <p:spPr>
            <a:xfrm rot="10800000" flipV="1">
              <a:off x="527050" y="5120313"/>
              <a:ext cx="22859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98 Conector recto"/>
            <p:cNvCxnSpPr/>
            <p:nvPr/>
          </p:nvCxnSpPr>
          <p:spPr>
            <a:xfrm rot="10800000" flipV="1">
              <a:off x="527050" y="5538517"/>
              <a:ext cx="22859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99 Conector recto"/>
            <p:cNvCxnSpPr/>
            <p:nvPr/>
          </p:nvCxnSpPr>
          <p:spPr>
            <a:xfrm rot="10800000" flipV="1">
              <a:off x="527050" y="5831565"/>
              <a:ext cx="22859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100 Conector recto"/>
            <p:cNvCxnSpPr/>
            <p:nvPr/>
          </p:nvCxnSpPr>
          <p:spPr>
            <a:xfrm rot="10800000" flipV="1">
              <a:off x="527050" y="6126139"/>
              <a:ext cx="22859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101 Conector angular"/>
            <p:cNvCxnSpPr>
              <a:stCxn id="35" idx="3"/>
              <a:endCxn id="23" idx="3"/>
            </p:cNvCxnSpPr>
            <p:nvPr/>
          </p:nvCxnSpPr>
          <p:spPr>
            <a:xfrm flipH="1" flipV="1">
              <a:off x="8388207" y="4381587"/>
              <a:ext cx="33337" cy="2083389"/>
            </a:xfrm>
            <a:prstGeom prst="bentConnector3">
              <a:avLst>
                <a:gd name="adj1" fmla="val -699510"/>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105 Conector recto"/>
            <p:cNvCxnSpPr/>
            <p:nvPr/>
          </p:nvCxnSpPr>
          <p:spPr>
            <a:xfrm rot="10800000" flipV="1">
              <a:off x="8415195" y="6165823"/>
              <a:ext cx="22859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107 Conector recto"/>
            <p:cNvCxnSpPr/>
            <p:nvPr/>
          </p:nvCxnSpPr>
          <p:spPr>
            <a:xfrm rot="10800000" flipV="1">
              <a:off x="8415195" y="5877354"/>
              <a:ext cx="22859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108 Conector recto"/>
            <p:cNvCxnSpPr/>
            <p:nvPr/>
          </p:nvCxnSpPr>
          <p:spPr>
            <a:xfrm rot="10800000" flipV="1">
              <a:off x="8415195" y="5599569"/>
              <a:ext cx="22859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109 Conector recto"/>
            <p:cNvCxnSpPr/>
            <p:nvPr/>
          </p:nvCxnSpPr>
          <p:spPr>
            <a:xfrm rot="10800000" flipV="1">
              <a:off x="8415195" y="5304994"/>
              <a:ext cx="22859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110 Conector recto de flecha"/>
            <p:cNvCxnSpPr>
              <a:endCxn id="10" idx="0"/>
            </p:cNvCxnSpPr>
            <p:nvPr/>
          </p:nvCxnSpPr>
          <p:spPr>
            <a:xfrm>
              <a:off x="4725912" y="1354948"/>
              <a:ext cx="1587" cy="555571"/>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4" name="113 Conector recto"/>
            <p:cNvCxnSpPr/>
            <p:nvPr/>
          </p:nvCxnSpPr>
          <p:spPr>
            <a:xfrm rot="10800000" flipV="1">
              <a:off x="8415195" y="5001262"/>
              <a:ext cx="22859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69" name="115 CuadroTexto"/>
            <p:cNvSpPr txBox="1">
              <a:spLocks noChangeArrowheads="1"/>
            </p:cNvSpPr>
            <p:nvPr/>
          </p:nvSpPr>
          <p:spPr bwMode="auto">
            <a:xfrm>
              <a:off x="7374522" y="6604782"/>
              <a:ext cx="1696298" cy="261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s-MX" sz="1100" b="1"/>
                <a:t>Organismos Adscritos</a:t>
              </a:r>
              <a:endParaRPr lang="es-ES" sz="1100"/>
            </a:p>
          </p:txBody>
        </p:sp>
        <p:cxnSp>
          <p:nvCxnSpPr>
            <p:cNvPr id="117" name="116 Conector angular"/>
            <p:cNvCxnSpPr/>
            <p:nvPr/>
          </p:nvCxnSpPr>
          <p:spPr>
            <a:xfrm rot="10800000" flipV="1">
              <a:off x="6561029" y="6747341"/>
              <a:ext cx="790561" cy="1526"/>
            </a:xfrm>
            <a:prstGeom prst="bentConnector3">
              <a:avLst>
                <a:gd name="adj1" fmla="val 50000"/>
              </a:avLst>
            </a:prstGeom>
            <a:ln w="28575">
              <a:solidFill>
                <a:srgbClr val="0070C0"/>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8" name="117 CuadroTexto"/>
          <p:cNvSpPr txBox="1"/>
          <p:nvPr/>
        </p:nvSpPr>
        <p:spPr>
          <a:xfrm rot="16200000">
            <a:off x="-969169" y="4920457"/>
            <a:ext cx="2276475" cy="246062"/>
          </a:xfrm>
          <a:prstGeom prst="rect">
            <a:avLst/>
          </a:prstGeom>
          <a:noFill/>
        </p:spPr>
        <p:txBody>
          <a:bodyPr wrap="none">
            <a:spAutoFit/>
          </a:bodyPr>
          <a:lstStyle/>
          <a:p>
            <a:pPr>
              <a:defRPr/>
            </a:pPr>
            <a:r>
              <a:rPr lang="es-MX" sz="1000" dirty="0">
                <a:solidFill>
                  <a:schemeClr val="tx1">
                    <a:lumMod val="50000"/>
                    <a:lumOff val="50000"/>
                  </a:schemeClr>
                </a:solidFill>
                <a:latin typeface="Arial" charset="0"/>
              </a:rPr>
              <a:t>Organigrama</a:t>
            </a:r>
            <a:r>
              <a:rPr lang="es-MX" sz="1000" b="1" dirty="0">
                <a:solidFill>
                  <a:schemeClr val="tx1">
                    <a:lumMod val="50000"/>
                    <a:lumOff val="50000"/>
                  </a:schemeClr>
                </a:solidFill>
                <a:latin typeface="Arial" charset="0"/>
              </a:rPr>
              <a:t> (Decreto 262 de 2004)</a:t>
            </a:r>
            <a:endParaRPr lang="es-ES" sz="1000" dirty="0">
              <a:solidFill>
                <a:schemeClr val="tx1">
                  <a:lumMod val="50000"/>
                  <a:lumOff val="50000"/>
                </a:schemeClr>
              </a:solidFill>
              <a:latin typeface="Arial" charset="0"/>
            </a:endParaRPr>
          </a:p>
        </p:txBody>
      </p:sp>
    </p:spTree>
    <p:extLst>
      <p:ext uri="{BB962C8B-B14F-4D97-AF65-F5344CB8AC3E}">
        <p14:creationId xmlns:p14="http://schemas.microsoft.com/office/powerpoint/2010/main" xmlns="" val="27624776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Text Box 3"/>
          <p:cNvSpPr txBox="1">
            <a:spLocks noChangeArrowheads="1"/>
          </p:cNvSpPr>
          <p:nvPr/>
        </p:nvSpPr>
        <p:spPr bwMode="auto">
          <a:xfrm>
            <a:off x="785786" y="928670"/>
            <a:ext cx="7138987" cy="307777"/>
          </a:xfrm>
          <a:prstGeom prst="rect">
            <a:avLst/>
          </a:prstGeom>
          <a:noFill/>
          <a:ln w="9525">
            <a:noFill/>
            <a:miter lim="800000"/>
            <a:headEnd/>
            <a:tailEnd/>
          </a:ln>
        </p:spPr>
        <p:txBody>
          <a:bodyPr>
            <a:spAutoFit/>
          </a:bodyPr>
          <a:lstStyle/>
          <a:p>
            <a:pPr algn="ctr">
              <a:defRPr/>
            </a:pPr>
            <a:r>
              <a:rPr lang="es-CO" sz="1400" b="1" dirty="0">
                <a:solidFill>
                  <a:srgbClr val="0070C0"/>
                </a:solidFill>
                <a:latin typeface="+mn-lt"/>
                <a:ea typeface="Tahoma" pitchFamily="34" charset="0"/>
                <a:cs typeface="Tahoma" pitchFamily="34" charset="0"/>
              </a:rPr>
              <a:t>SISTEMA DE REGISTRO </a:t>
            </a:r>
            <a:r>
              <a:rPr lang="es-CO" sz="1400" b="1" dirty="0" smtClean="0">
                <a:solidFill>
                  <a:srgbClr val="0070C0"/>
                </a:solidFill>
                <a:latin typeface="+mn-lt"/>
                <a:ea typeface="Tahoma" pitchFamily="34" charset="0"/>
                <a:cs typeface="Tahoma" pitchFamily="34" charset="0"/>
              </a:rPr>
              <a:t>CIVIL Y </a:t>
            </a:r>
            <a:r>
              <a:rPr lang="es-CO" sz="1400" b="1" dirty="0">
                <a:solidFill>
                  <a:srgbClr val="0070C0"/>
                </a:solidFill>
                <a:latin typeface="+mn-lt"/>
                <a:ea typeface="Tahoma" pitchFamily="34" charset="0"/>
                <a:cs typeface="Tahoma" pitchFamily="34" charset="0"/>
              </a:rPr>
              <a:t>ESTADÍSTICAS VITALES</a:t>
            </a:r>
          </a:p>
        </p:txBody>
      </p:sp>
      <p:grpSp>
        <p:nvGrpSpPr>
          <p:cNvPr id="6147" name="Group 12"/>
          <p:cNvGrpSpPr>
            <a:grpSpLocks/>
          </p:cNvGrpSpPr>
          <p:nvPr/>
        </p:nvGrpSpPr>
        <p:grpSpPr bwMode="auto">
          <a:xfrm>
            <a:off x="966788" y="2417763"/>
            <a:ext cx="6945312" cy="3741737"/>
            <a:chOff x="576" y="1577"/>
            <a:chExt cx="4375" cy="2091"/>
          </a:xfrm>
        </p:grpSpPr>
        <p:sp>
          <p:nvSpPr>
            <p:cNvPr id="10246" name="Rectangle 9"/>
            <p:cNvSpPr>
              <a:spLocks noChangeArrowheads="1"/>
            </p:cNvSpPr>
            <p:nvPr/>
          </p:nvSpPr>
          <p:spPr bwMode="auto">
            <a:xfrm>
              <a:off x="576" y="2640"/>
              <a:ext cx="2099" cy="1028"/>
            </a:xfrm>
            <a:prstGeom prst="rect">
              <a:avLst/>
            </a:prstGeom>
            <a:ln>
              <a:solidFill>
                <a:schemeClr val="tx1"/>
              </a:solidFill>
              <a:headEnd/>
              <a:tailEnd/>
            </a:ln>
          </p:spPr>
          <p:style>
            <a:lnRef idx="2">
              <a:schemeClr val="dk1"/>
            </a:lnRef>
            <a:fillRef idx="1">
              <a:schemeClr val="lt1"/>
            </a:fillRef>
            <a:effectRef idx="0">
              <a:schemeClr val="dk1"/>
            </a:effectRef>
            <a:fontRef idx="minor">
              <a:schemeClr val="dk1"/>
            </a:fontRef>
          </p:style>
          <p:txBody>
            <a:bodyPr/>
            <a:lstStyle/>
            <a:p>
              <a:pPr algn="just">
                <a:defRPr/>
              </a:pPr>
              <a:endParaRPr lang="es-CO" dirty="0">
                <a:latin typeface="+mj-lt"/>
                <a:ea typeface="Tahoma" pitchFamily="34" charset="0"/>
                <a:cs typeface="Tahoma" pitchFamily="34" charset="0"/>
              </a:endParaRPr>
            </a:p>
            <a:p>
              <a:pPr algn="just">
                <a:defRPr/>
              </a:pPr>
              <a:r>
                <a:rPr lang="es-CO" sz="1600" dirty="0">
                  <a:latin typeface="+mj-lt"/>
                  <a:ea typeface="Tahoma" pitchFamily="34" charset="0"/>
                  <a:cs typeface="Tahoma" pitchFamily="34" charset="0"/>
                </a:rPr>
                <a:t>Realizar la inscripción continua y permanente de los hechos vitales ocurridos con fines administrativos y legales.</a:t>
              </a:r>
              <a:r>
                <a:rPr lang="es-CO" sz="1600" b="1" dirty="0">
                  <a:latin typeface="+mj-lt"/>
                  <a:ea typeface="Tahoma" pitchFamily="34" charset="0"/>
                  <a:cs typeface="Tahoma" pitchFamily="34" charset="0"/>
                </a:rPr>
                <a:t> </a:t>
              </a:r>
              <a:endParaRPr lang="es-CO" sz="1600" b="1" dirty="0">
                <a:latin typeface="Tahoma" pitchFamily="34" charset="0"/>
              </a:endParaRPr>
            </a:p>
          </p:txBody>
        </p:sp>
        <p:sp>
          <p:nvSpPr>
            <p:cNvPr id="10247" name="Line 11"/>
            <p:cNvSpPr>
              <a:spLocks noChangeShapeType="1"/>
            </p:cNvSpPr>
            <p:nvPr/>
          </p:nvSpPr>
          <p:spPr bwMode="auto">
            <a:xfrm>
              <a:off x="1578" y="1587"/>
              <a:ext cx="2512" cy="0"/>
            </a:xfrm>
            <a:prstGeom prst="line">
              <a:avLst/>
            </a:prstGeom>
            <a:ln>
              <a:solidFill>
                <a:schemeClr val="tx1"/>
              </a:solidFill>
              <a:headEnd/>
              <a:tailEnd/>
            </a:ln>
          </p:spPr>
          <p:style>
            <a:lnRef idx="2">
              <a:schemeClr val="dk1"/>
            </a:lnRef>
            <a:fillRef idx="1">
              <a:schemeClr val="lt1"/>
            </a:fillRef>
            <a:effectRef idx="0">
              <a:schemeClr val="dk1"/>
            </a:effectRef>
            <a:fontRef idx="minor">
              <a:schemeClr val="dk1"/>
            </a:fontRef>
          </p:style>
          <p:txBody>
            <a:bodyPr/>
            <a:lstStyle/>
            <a:p>
              <a:pPr>
                <a:defRPr/>
              </a:pPr>
              <a:endParaRPr lang="es-CO" sz="2400" dirty="0"/>
            </a:p>
          </p:txBody>
        </p:sp>
        <p:sp>
          <p:nvSpPr>
            <p:cNvPr id="10248" name="Line 12"/>
            <p:cNvSpPr>
              <a:spLocks noChangeShapeType="1"/>
            </p:cNvSpPr>
            <p:nvPr/>
          </p:nvSpPr>
          <p:spPr bwMode="auto">
            <a:xfrm>
              <a:off x="1590" y="1591"/>
              <a:ext cx="0" cy="1037"/>
            </a:xfrm>
            <a:prstGeom prst="line">
              <a:avLst/>
            </a:prstGeom>
            <a:ln>
              <a:solidFill>
                <a:schemeClr val="tx1"/>
              </a:solidFill>
              <a:headEnd/>
              <a:tailEnd type="triangle" w="med" len="med"/>
            </a:ln>
          </p:spPr>
          <p:style>
            <a:lnRef idx="2">
              <a:schemeClr val="dk1"/>
            </a:lnRef>
            <a:fillRef idx="1">
              <a:schemeClr val="lt1"/>
            </a:fillRef>
            <a:effectRef idx="0">
              <a:schemeClr val="dk1"/>
            </a:effectRef>
            <a:fontRef idx="minor">
              <a:schemeClr val="dk1"/>
            </a:fontRef>
          </p:style>
          <p:txBody>
            <a:bodyPr/>
            <a:lstStyle/>
            <a:p>
              <a:pPr>
                <a:defRPr/>
              </a:pPr>
              <a:endParaRPr lang="es-CO" sz="2400" dirty="0"/>
            </a:p>
          </p:txBody>
        </p:sp>
        <p:sp>
          <p:nvSpPr>
            <p:cNvPr id="10249" name="Line 14"/>
            <p:cNvSpPr>
              <a:spLocks noChangeShapeType="1"/>
            </p:cNvSpPr>
            <p:nvPr/>
          </p:nvSpPr>
          <p:spPr bwMode="auto">
            <a:xfrm>
              <a:off x="4081" y="1577"/>
              <a:ext cx="8" cy="1054"/>
            </a:xfrm>
            <a:prstGeom prst="line">
              <a:avLst/>
            </a:prstGeom>
            <a:ln>
              <a:solidFill>
                <a:schemeClr val="tx1"/>
              </a:solidFill>
              <a:headEnd/>
              <a:tailEnd type="triangle" w="med" len="med"/>
            </a:ln>
          </p:spPr>
          <p:style>
            <a:lnRef idx="2">
              <a:schemeClr val="dk1"/>
            </a:lnRef>
            <a:fillRef idx="1">
              <a:schemeClr val="lt1"/>
            </a:fillRef>
            <a:effectRef idx="0">
              <a:schemeClr val="dk1"/>
            </a:effectRef>
            <a:fontRef idx="minor">
              <a:schemeClr val="dk1"/>
            </a:fontRef>
          </p:style>
          <p:txBody>
            <a:bodyPr/>
            <a:lstStyle/>
            <a:p>
              <a:pPr>
                <a:defRPr/>
              </a:pPr>
              <a:endParaRPr lang="es-CO" sz="2400" dirty="0"/>
            </a:p>
          </p:txBody>
        </p:sp>
        <p:sp>
          <p:nvSpPr>
            <p:cNvPr id="10250" name="Rectangle 6"/>
            <p:cNvSpPr>
              <a:spLocks noChangeArrowheads="1"/>
            </p:cNvSpPr>
            <p:nvPr/>
          </p:nvSpPr>
          <p:spPr bwMode="auto">
            <a:xfrm>
              <a:off x="3318" y="1872"/>
              <a:ext cx="1633" cy="366"/>
            </a:xfrm>
            <a:prstGeom prst="rect">
              <a:avLst/>
            </a:prstGeom>
            <a:solidFill>
              <a:srgbClr val="E1D7BD"/>
            </a:solidFill>
            <a:ln>
              <a:solidFill>
                <a:schemeClr val="tx1"/>
              </a:solidFill>
              <a:headEnd/>
              <a:tailEnd/>
            </a:ln>
          </p:spPr>
          <p:style>
            <a:lnRef idx="2">
              <a:schemeClr val="dk1"/>
            </a:lnRef>
            <a:fillRef idx="1">
              <a:schemeClr val="lt1"/>
            </a:fillRef>
            <a:effectRef idx="0">
              <a:schemeClr val="dk1"/>
            </a:effectRef>
            <a:fontRef idx="minor">
              <a:schemeClr val="dk1"/>
            </a:fontRef>
          </p:style>
          <p:txBody>
            <a:bodyPr>
              <a:spAutoFit/>
            </a:bodyPr>
            <a:lstStyle/>
            <a:p>
              <a:pPr algn="ctr">
                <a:defRPr/>
              </a:pPr>
              <a:r>
                <a:rPr lang="es-ES_tradnl" sz="1600" b="1" dirty="0">
                  <a:solidFill>
                    <a:schemeClr val="tx1"/>
                  </a:solidFill>
                  <a:ea typeface="Tahoma" pitchFamily="34" charset="0"/>
                  <a:cs typeface="Tahoma" pitchFamily="34" charset="0"/>
                </a:rPr>
                <a:t>Subsistema de Estadísticas Vitales</a:t>
              </a:r>
            </a:p>
          </p:txBody>
        </p:sp>
        <p:sp>
          <p:nvSpPr>
            <p:cNvPr id="10251" name="Rectangle 7"/>
            <p:cNvSpPr>
              <a:spLocks noChangeArrowheads="1"/>
            </p:cNvSpPr>
            <p:nvPr/>
          </p:nvSpPr>
          <p:spPr bwMode="auto">
            <a:xfrm>
              <a:off x="1008" y="1872"/>
              <a:ext cx="1315" cy="366"/>
            </a:xfrm>
            <a:prstGeom prst="rect">
              <a:avLst/>
            </a:prstGeom>
            <a:solidFill>
              <a:schemeClr val="accent1"/>
            </a:solidFill>
            <a:ln>
              <a:solidFill>
                <a:schemeClr val="tx1"/>
              </a:solidFill>
              <a:headEnd/>
              <a:tailEnd/>
            </a:ln>
          </p:spPr>
          <p:style>
            <a:lnRef idx="2">
              <a:schemeClr val="dk1"/>
            </a:lnRef>
            <a:fillRef idx="1">
              <a:schemeClr val="lt1"/>
            </a:fillRef>
            <a:effectRef idx="0">
              <a:schemeClr val="dk1"/>
            </a:effectRef>
            <a:fontRef idx="minor">
              <a:schemeClr val="dk1"/>
            </a:fontRef>
          </p:style>
          <p:txBody>
            <a:bodyPr>
              <a:spAutoFit/>
            </a:bodyPr>
            <a:lstStyle/>
            <a:p>
              <a:pPr algn="ctr">
                <a:defRPr/>
              </a:pPr>
              <a:r>
                <a:rPr lang="es-ES_tradnl" sz="1600" b="1" dirty="0">
                  <a:solidFill>
                    <a:schemeClr val="tx1"/>
                  </a:solidFill>
                  <a:ea typeface="Tahoma" pitchFamily="34" charset="0"/>
                  <a:cs typeface="Tahoma" pitchFamily="34" charset="0"/>
                </a:rPr>
                <a:t>Subsistema de Registro  Civil</a:t>
              </a:r>
            </a:p>
          </p:txBody>
        </p:sp>
      </p:grpSp>
      <p:sp>
        <p:nvSpPr>
          <p:cNvPr id="6148" name="13 Rectángulo"/>
          <p:cNvSpPr>
            <a:spLocks noChangeArrowheads="1"/>
          </p:cNvSpPr>
          <p:nvPr/>
        </p:nvSpPr>
        <p:spPr bwMode="auto">
          <a:xfrm>
            <a:off x="4687888" y="4316413"/>
            <a:ext cx="3362325" cy="1816100"/>
          </a:xfrm>
          <a:prstGeom prst="rect">
            <a:avLst/>
          </a:prstGeom>
          <a:noFill/>
          <a:ln w="2857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r>
              <a:rPr lang="es-ES_tradnl" sz="1600">
                <a:ea typeface="Times New Roman" pitchFamily="18" charset="0"/>
                <a:cs typeface="Calibri" pitchFamily="34" charset="0"/>
              </a:rPr>
              <a:t>Producir las estadísticas de nacimientos y defunciones, así como mantener, mejorar, evaluar y consolidar, mediante coordinación interinstitucional, el Sistema de Registro Civil y Estadísticas Vitales en el país.</a:t>
            </a:r>
            <a:endParaRPr lang="es-ES" sz="1600">
              <a:ea typeface="Times New Roman" pitchFamily="18" charset="0"/>
              <a:cs typeface="Calibri" pitchFamily="34" charset="0"/>
            </a:endParaRPr>
          </a:p>
        </p:txBody>
      </p:sp>
      <p:sp>
        <p:nvSpPr>
          <p:cNvPr id="6149" name="14 Rectángulo"/>
          <p:cNvSpPr>
            <a:spLocks noChangeArrowheads="1"/>
          </p:cNvSpPr>
          <p:nvPr/>
        </p:nvSpPr>
        <p:spPr bwMode="auto">
          <a:xfrm>
            <a:off x="785813" y="1328738"/>
            <a:ext cx="7662862" cy="830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457200" indent="-457200" algn="ctr">
              <a:buSzPct val="120000"/>
            </a:pPr>
            <a:r>
              <a:rPr lang="es-ES_tradnl" sz="1600">
                <a:cs typeface="Tahoma" pitchFamily="34" charset="0"/>
              </a:rPr>
              <a:t>El Sistema actual de Registro Civil y Estadísticas Vitales se implantó en el país a partir del 1° de enero de 1998</a:t>
            </a:r>
            <a:r>
              <a:rPr lang="es-ES_tradnl" sz="1600"/>
              <a:t> </a:t>
            </a:r>
            <a:endParaRPr lang="es-ES_tradnl" sz="1600">
              <a:cs typeface="Tahoma" pitchFamily="34" charset="0"/>
            </a:endParaRPr>
          </a:p>
          <a:p>
            <a:pPr marL="457200" indent="-457200" algn="ctr">
              <a:buSzPct val="120000"/>
            </a:pPr>
            <a:endParaRPr lang="es-ES_tradnl" sz="1600">
              <a:cs typeface="Tahoma" pitchFamily="34" charset="0"/>
            </a:endParaRPr>
          </a:p>
        </p:txBody>
      </p:sp>
      <p:sp>
        <p:nvSpPr>
          <p:cNvPr id="6150" name="11 CuadroTexto"/>
          <p:cNvSpPr txBox="1">
            <a:spLocks noChangeArrowheads="1"/>
          </p:cNvSpPr>
          <p:nvPr/>
        </p:nvSpPr>
        <p:spPr bwMode="auto">
          <a:xfrm>
            <a:off x="3800475" y="2011363"/>
            <a:ext cx="1839913"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 sz="1600" b="1"/>
              <a:t>OBJETIVOS</a:t>
            </a:r>
          </a:p>
        </p:txBody>
      </p:sp>
    </p:spTree>
    <p:extLst>
      <p:ext uri="{BB962C8B-B14F-4D97-AF65-F5344CB8AC3E}">
        <p14:creationId xmlns:p14="http://schemas.microsoft.com/office/powerpoint/2010/main" xmlns="" val="36811257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14"/>
          <p:cNvGrpSpPr>
            <a:grpSpLocks/>
          </p:cNvGrpSpPr>
          <p:nvPr/>
        </p:nvGrpSpPr>
        <p:grpSpPr bwMode="auto">
          <a:xfrm>
            <a:off x="1262063" y="1246188"/>
            <a:ext cx="6738937" cy="4560887"/>
            <a:chOff x="744" y="1265"/>
            <a:chExt cx="4121" cy="2345"/>
          </a:xfrm>
        </p:grpSpPr>
        <p:sp>
          <p:nvSpPr>
            <p:cNvPr id="7176" name="Rectangle 5"/>
            <p:cNvSpPr>
              <a:spLocks noChangeArrowheads="1"/>
            </p:cNvSpPr>
            <p:nvPr/>
          </p:nvSpPr>
          <p:spPr bwMode="auto">
            <a:xfrm>
              <a:off x="744" y="1922"/>
              <a:ext cx="2150" cy="1688"/>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lstStyle/>
            <a:p>
              <a:pPr marL="273050" indent="-273050" algn="just" defTabSz="3043238">
                <a:buSzPct val="50000"/>
                <a:buFontTx/>
                <a:buChar char="•"/>
              </a:pPr>
              <a:r>
                <a:rPr lang="es-CO" sz="1600"/>
                <a:t>El Registro civil provee la categoría de ciudadano.  </a:t>
              </a:r>
            </a:p>
            <a:p>
              <a:pPr marL="273050" indent="-273050" algn="just" defTabSz="3043238">
                <a:buSzPct val="50000"/>
              </a:pPr>
              <a:endParaRPr lang="es-CO" sz="1600"/>
            </a:p>
            <a:p>
              <a:pPr marL="273050" indent="-273050" algn="just" defTabSz="3043238">
                <a:buSzPct val="50000"/>
                <a:buFontTx/>
                <a:buChar char="•"/>
              </a:pPr>
              <a:r>
                <a:rPr lang="es-ES_tradnl" sz="1600"/>
                <a:t>Reconocimiento y ejercicio de los derechos de ciudadanía, diversidad cultural, salud, vivienda, educación,  etc.</a:t>
              </a:r>
            </a:p>
            <a:p>
              <a:pPr marL="273050" indent="-273050" algn="just" defTabSz="3043238">
                <a:buSzPct val="50000"/>
              </a:pPr>
              <a:endParaRPr lang="es-ES_tradnl" sz="1600"/>
            </a:p>
            <a:p>
              <a:pPr marL="273050" indent="-273050" algn="just" defTabSz="3043238">
                <a:buSzPct val="50000"/>
                <a:buFontTx/>
                <a:buChar char="•"/>
              </a:pPr>
              <a:r>
                <a:rPr lang="es-ES_tradnl" sz="1600"/>
                <a:t>Registro de eventos nacimiento, matrimonio, divorcio, anulación, adopción,legitimación, reconocimiento y defunción</a:t>
              </a:r>
              <a:endParaRPr lang="es-ES" sz="1600"/>
            </a:p>
            <a:p>
              <a:pPr marL="273050" indent="-273050" algn="just" defTabSz="3043238">
                <a:buSzPct val="50000"/>
                <a:buFont typeface="Arial" pitchFamily="34" charset="0"/>
                <a:buChar char="•"/>
              </a:pPr>
              <a:endParaRPr lang="es-ES" sz="1600"/>
            </a:p>
          </p:txBody>
        </p:sp>
        <p:sp>
          <p:nvSpPr>
            <p:cNvPr id="7177" name="Rectangle 11"/>
            <p:cNvSpPr>
              <a:spLocks noChangeArrowheads="1"/>
            </p:cNvSpPr>
            <p:nvPr/>
          </p:nvSpPr>
          <p:spPr bwMode="auto">
            <a:xfrm>
              <a:off x="949" y="1299"/>
              <a:ext cx="1567" cy="475"/>
            </a:xfrm>
            <a:prstGeom prst="rect">
              <a:avLst/>
            </a:prstGeom>
            <a:solidFill>
              <a:schemeClr val="accent5">
                <a:lumMod val="90000"/>
              </a:schemeClr>
            </a:solidFill>
            <a:ln w="25400">
              <a:solidFill>
                <a:schemeClr val="tx1"/>
              </a:solidFill>
              <a:miter lim="800000"/>
              <a:headEnd/>
              <a:tailEnd/>
            </a:ln>
          </p:spPr>
          <p:txBody>
            <a:bodyPr>
              <a:spAutoFit/>
            </a:bodyPr>
            <a:lstStyle/>
            <a:p>
              <a:pPr algn="ctr">
                <a:defRPr/>
              </a:pPr>
              <a:endParaRPr lang="es-ES_tradnl" b="1" dirty="0">
                <a:solidFill>
                  <a:schemeClr val="accent6">
                    <a:lumMod val="50000"/>
                  </a:schemeClr>
                </a:solidFill>
                <a:latin typeface="Arial" charset="0"/>
              </a:endParaRPr>
            </a:p>
            <a:p>
              <a:pPr algn="ctr">
                <a:defRPr/>
              </a:pPr>
              <a:r>
                <a:rPr lang="es-ES_tradnl" b="1" dirty="0">
                  <a:latin typeface="Arial" charset="0"/>
                </a:rPr>
                <a:t>Registro Civil</a:t>
              </a:r>
            </a:p>
            <a:p>
              <a:pPr algn="ctr">
                <a:defRPr/>
              </a:pPr>
              <a:endParaRPr lang="es-ES_tradnl" b="1" dirty="0">
                <a:solidFill>
                  <a:schemeClr val="accent6">
                    <a:lumMod val="50000"/>
                  </a:schemeClr>
                </a:solidFill>
                <a:latin typeface="Arial" charset="0"/>
              </a:endParaRPr>
            </a:p>
          </p:txBody>
        </p:sp>
        <p:sp>
          <p:nvSpPr>
            <p:cNvPr id="7178" name="Rectangle 12"/>
            <p:cNvSpPr>
              <a:spLocks noChangeArrowheads="1"/>
            </p:cNvSpPr>
            <p:nvPr/>
          </p:nvSpPr>
          <p:spPr bwMode="auto">
            <a:xfrm>
              <a:off x="3312" y="1265"/>
              <a:ext cx="1553" cy="475"/>
            </a:xfrm>
            <a:prstGeom prst="rect">
              <a:avLst/>
            </a:prstGeom>
            <a:solidFill>
              <a:srgbClr val="E1D7BD"/>
            </a:solidFill>
            <a:ln w="25400">
              <a:solidFill>
                <a:schemeClr val="tx1"/>
              </a:solidFill>
              <a:miter lim="800000"/>
              <a:headEnd/>
              <a:tailEnd/>
            </a:ln>
          </p:spPr>
          <p:txBody>
            <a:bodyPr anchor="ctr" anchorCtr="1">
              <a:spAutoFit/>
            </a:bodyPr>
            <a:lstStyle/>
            <a:p>
              <a:pPr algn="ctr">
                <a:defRPr/>
              </a:pPr>
              <a:endParaRPr lang="es-ES_tradnl" b="1" dirty="0">
                <a:solidFill>
                  <a:schemeClr val="accent6">
                    <a:lumMod val="50000"/>
                  </a:schemeClr>
                </a:solidFill>
                <a:latin typeface="Arial" charset="0"/>
              </a:endParaRPr>
            </a:p>
            <a:p>
              <a:pPr algn="ctr">
                <a:defRPr/>
              </a:pPr>
              <a:r>
                <a:rPr lang="es-ES_tradnl" b="1" dirty="0">
                  <a:latin typeface="Arial" charset="0"/>
                </a:rPr>
                <a:t>Estadísticas Vitales</a:t>
              </a:r>
            </a:p>
            <a:p>
              <a:pPr algn="ctr">
                <a:defRPr/>
              </a:pPr>
              <a:endParaRPr lang="es-ES_tradnl" b="1" dirty="0">
                <a:solidFill>
                  <a:schemeClr val="accent6">
                    <a:lumMod val="50000"/>
                  </a:schemeClr>
                </a:solidFill>
                <a:latin typeface="Arial" charset="0"/>
              </a:endParaRPr>
            </a:p>
          </p:txBody>
        </p:sp>
      </p:grpSp>
      <p:cxnSp>
        <p:nvCxnSpPr>
          <p:cNvPr id="8" name="7 Conector angular"/>
          <p:cNvCxnSpPr>
            <a:stCxn id="7177" idx="0"/>
            <a:endCxn id="7178" idx="0"/>
          </p:cNvCxnSpPr>
          <p:nvPr/>
        </p:nvCxnSpPr>
        <p:spPr>
          <a:xfrm rot="5400000" flipH="1" flipV="1">
            <a:off x="4772025" y="-646112"/>
            <a:ext cx="65088" cy="3852862"/>
          </a:xfrm>
          <a:prstGeom prst="bentConnector3">
            <a:avLst>
              <a:gd name="adj1" fmla="val 44463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9 Conector recto"/>
          <p:cNvCxnSpPr>
            <a:stCxn id="7177" idx="2"/>
          </p:cNvCxnSpPr>
          <p:nvPr/>
        </p:nvCxnSpPr>
        <p:spPr>
          <a:xfrm>
            <a:off x="2878138" y="2236788"/>
            <a:ext cx="6350" cy="2746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15 Conector recto"/>
          <p:cNvCxnSpPr>
            <a:stCxn id="7178" idx="2"/>
          </p:cNvCxnSpPr>
          <p:nvPr/>
        </p:nvCxnSpPr>
        <p:spPr>
          <a:xfrm>
            <a:off x="6731000" y="2170113"/>
            <a:ext cx="4763" cy="3143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74" name="20 CuadroTexto"/>
          <p:cNvSpPr txBox="1">
            <a:spLocks noChangeArrowheads="1"/>
          </p:cNvSpPr>
          <p:nvPr/>
        </p:nvSpPr>
        <p:spPr bwMode="auto">
          <a:xfrm>
            <a:off x="4108450" y="617538"/>
            <a:ext cx="1609725" cy="352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 sz="1600" b="1"/>
              <a:t>UTILIDAD</a:t>
            </a:r>
          </a:p>
        </p:txBody>
      </p:sp>
      <p:sp>
        <p:nvSpPr>
          <p:cNvPr id="7175" name="22 Rectángulo"/>
          <p:cNvSpPr>
            <a:spLocks noChangeArrowheads="1"/>
          </p:cNvSpPr>
          <p:nvPr/>
        </p:nvSpPr>
        <p:spPr bwMode="auto">
          <a:xfrm>
            <a:off x="5241925" y="2498725"/>
            <a:ext cx="3257550" cy="3292475"/>
          </a:xfrm>
          <a:prstGeom prst="rect">
            <a:avLst/>
          </a:prstGeom>
          <a:noFill/>
          <a:ln w="2857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p>
            <a:pPr marL="273050" indent="-273050" algn="just">
              <a:buSzPct val="50000"/>
              <a:buFont typeface="Arial" pitchFamily="34" charset="0"/>
              <a:buChar char="•"/>
            </a:pPr>
            <a:r>
              <a:rPr lang="es-CO" sz="1600"/>
              <a:t>Calcular población: Número de   habitantes, composición,  distribución. </a:t>
            </a:r>
          </a:p>
          <a:p>
            <a:pPr marL="273050" indent="-273050" algn="just">
              <a:buSzPct val="50000"/>
              <a:buFont typeface="Arial" pitchFamily="34" charset="0"/>
              <a:buChar char="•"/>
            </a:pPr>
            <a:r>
              <a:rPr lang="es-CO" sz="1600"/>
              <a:t>Diseñar políticas y programas de desarrollo social.</a:t>
            </a:r>
          </a:p>
          <a:p>
            <a:pPr marL="273050" indent="-273050" algn="just">
              <a:buSzPct val="50000"/>
              <a:buFont typeface="Arial" pitchFamily="34" charset="0"/>
              <a:buChar char="•"/>
            </a:pPr>
            <a:r>
              <a:rPr lang="es-CO" sz="1600"/>
              <a:t>Proyectar la población para determinar necesidades y soluciones.</a:t>
            </a:r>
            <a:endParaRPr lang="es-ES_tradnl" sz="1600"/>
          </a:p>
          <a:p>
            <a:pPr marL="273050" indent="-273050" algn="just">
              <a:buSzPct val="50000"/>
              <a:buFont typeface="Arial" pitchFamily="34" charset="0"/>
              <a:buChar char="•"/>
            </a:pPr>
            <a:r>
              <a:rPr lang="es-CO" sz="1600"/>
              <a:t>Conocer situaciones que afectan a la población como mortalidad infantil, mortalidad materna, causas de muerte, fecundidad, entre otros.</a:t>
            </a:r>
          </a:p>
        </p:txBody>
      </p:sp>
    </p:spTree>
    <p:extLst>
      <p:ext uri="{BB962C8B-B14F-4D97-AF65-F5344CB8AC3E}">
        <p14:creationId xmlns:p14="http://schemas.microsoft.com/office/powerpoint/2010/main" xmlns="" val="5596857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nvGraphicFramePr>
        <p:xfrm>
          <a:off x="965200" y="1738313"/>
          <a:ext cx="7405688" cy="4305309"/>
        </p:xfrm>
        <a:graphic>
          <a:graphicData uri="http://schemas.openxmlformats.org/drawingml/2006/table">
            <a:tbl>
              <a:tblPr/>
              <a:tblGrid>
                <a:gridCol w="1494804"/>
                <a:gridCol w="2609501"/>
                <a:gridCol w="3301383"/>
              </a:tblGrid>
              <a:tr h="425864">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es-ES_tradnl"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Niveles de Organización</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txBody>
                  <a:tcPr marL="45087" marR="4508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es-ES_tradnl"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Registro Civil</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txBody>
                  <a:tcPr marL="45087" marR="4508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90000"/>
                      </a:schemeClr>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es-ES_tradnl"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Estadísticas Vitales</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txBody>
                  <a:tcPr marL="45087" marR="4508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1D7BD"/>
                    </a:solidFill>
                  </a:tcPr>
                </a:tc>
              </a:tr>
              <a:tr h="480031">
                <a:tc gridSpan="3">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es-ES_tradnl" sz="1200" b="1" i="0" u="none" strike="noStrike" cap="none" normalizeH="0" baseline="0" dirty="0" smtClean="0">
                          <a:ln>
                            <a:noFill/>
                          </a:ln>
                          <a:solidFill>
                            <a:schemeClr val="accent5">
                              <a:lumMod val="25000"/>
                            </a:schemeClr>
                          </a:solidFill>
                          <a:effectLst/>
                          <a:latin typeface="Arial" pitchFamily="34" charset="0"/>
                          <a:ea typeface="Times New Roman" pitchFamily="18" charset="0"/>
                          <a:cs typeface="Arial" pitchFamily="34" charset="0"/>
                        </a:rPr>
                        <a:t>COMISION INTERSECTORIAL DE GESTION DE ESTADISTICAS VITALES</a:t>
                      </a:r>
                      <a:endParaRPr kumimoji="0" lang="es-ES" sz="1200" b="1" i="0" u="none" strike="noStrike" cap="none" normalizeH="0" baseline="0" dirty="0" smtClean="0">
                        <a:ln>
                          <a:noFill/>
                        </a:ln>
                        <a:solidFill>
                          <a:schemeClr val="accent5">
                            <a:lumMod val="25000"/>
                          </a:schemeClr>
                        </a:solidFill>
                        <a:effectLst/>
                        <a:latin typeface="Arial" pitchFamily="34" charset="0"/>
                        <a:ea typeface="Times New Roman" pitchFamily="18" charset="0"/>
                        <a:cs typeface="Calibri" pitchFamily="34" charset="0"/>
                      </a:endParaRPr>
                    </a:p>
                  </a:txBody>
                  <a:tcPr marL="45087" marR="4508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solidFill>
                  </a:tcPr>
                </a:tc>
                <a:tc hMerge="1">
                  <a:txBody>
                    <a:bodyPr/>
                    <a:lstStyle/>
                    <a:p>
                      <a:endParaRPr lang="es-ES"/>
                    </a:p>
                  </a:txBody>
                  <a:tcPr/>
                </a:tc>
                <a:tc hMerge="1">
                  <a:txBody>
                    <a:bodyPr/>
                    <a:lstStyle/>
                    <a:p>
                      <a:endParaRPr lang="es-ES"/>
                    </a:p>
                  </a:txBody>
                  <a:tcPr/>
                </a:tc>
              </a:tr>
              <a:tr h="1051550">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es-ES_tradnl"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Nacional</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txBody>
                  <a:tcPr marL="45087" marR="4508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endParaRPr kumimoji="0" lang="es-ES_tradnl"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es-ES_tradnl"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Registraduría Nacional del Estado Civil - Dirección Nacional de Registro Civil</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txBody>
                  <a:tcPr marL="45087" marR="450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solidFill>
                  </a:tcPr>
                </a:tc>
                <a:tc>
                  <a:txBody>
                    <a:bodyPr/>
                    <a:lstStyle/>
                    <a:p>
                      <a:pPr marL="342900" marR="0" lvl="0" indent="-342900" algn="just" defTabSz="914400" rtl="0" eaLnBrk="1" fontAlgn="base" latinLnBrk="0" hangingPunct="1">
                        <a:lnSpc>
                          <a:spcPct val="115000"/>
                        </a:lnSpc>
                        <a:spcBef>
                          <a:spcPct val="0"/>
                        </a:spcBef>
                        <a:spcAft>
                          <a:spcPct val="0"/>
                        </a:spcAft>
                        <a:buClrTx/>
                        <a:buSzTx/>
                        <a:buFont typeface="Arial" pitchFamily="34" charset="0"/>
                        <a:buChar char="•"/>
                        <a:tabLst>
                          <a:tab pos="228600" algn="l"/>
                        </a:tabLst>
                      </a:pPr>
                      <a:r>
                        <a:rPr kumimoji="0" lang="es-ES_tradnl"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Departamento Administrativo Nacional de Estadística (DANE) – Dirección de Censos y Demografía.</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p>
                      <a:pPr marL="342900" marR="0" lvl="0" indent="-342900" algn="just" defTabSz="914400" rtl="0" eaLnBrk="1" fontAlgn="base" latinLnBrk="0" hangingPunct="1">
                        <a:lnSpc>
                          <a:spcPct val="115000"/>
                        </a:lnSpc>
                        <a:spcBef>
                          <a:spcPct val="0"/>
                        </a:spcBef>
                        <a:spcAft>
                          <a:spcPct val="0"/>
                        </a:spcAft>
                        <a:buClrTx/>
                        <a:buSzTx/>
                        <a:buFont typeface="Arial" pitchFamily="34" charset="0"/>
                        <a:buChar char="•"/>
                        <a:tabLst>
                          <a:tab pos="228600" algn="l"/>
                        </a:tabLst>
                      </a:pPr>
                      <a:r>
                        <a:rPr kumimoji="0" lang="es-ES_tradnl"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Ministerio  PS – Dirección de Salud Pública.</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txBody>
                  <a:tcPr marL="45087" marR="450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1D7BD"/>
                    </a:solidFill>
                  </a:tcPr>
                </a:tc>
              </a:tr>
              <a:tr h="853596">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es-ES_tradnl"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Departamental</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txBody>
                  <a:tcPr marL="45087" marR="4508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es-ES_tradnl"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Registraduría Nacional del Estado Civil - Delegaciones Departamentales </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txBody>
                  <a:tcPr marL="45087" marR="450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solidFill>
                  </a:tcPr>
                </a:tc>
                <a:tc>
                  <a:txBody>
                    <a:bodyPr/>
                    <a:lstStyle/>
                    <a:p>
                      <a:pPr marL="342900" marR="0" lvl="0" indent="-342900" algn="just" defTabSz="914400" rtl="0" eaLnBrk="1" fontAlgn="base" latinLnBrk="0" hangingPunct="1">
                        <a:lnSpc>
                          <a:spcPct val="115000"/>
                        </a:lnSpc>
                        <a:spcBef>
                          <a:spcPct val="0"/>
                        </a:spcBef>
                        <a:spcAft>
                          <a:spcPct val="0"/>
                        </a:spcAft>
                        <a:buClrTx/>
                        <a:buSzTx/>
                        <a:buFont typeface="Arial" pitchFamily="34" charset="0"/>
                        <a:buChar char="•"/>
                        <a:tabLst>
                          <a:tab pos="228600" algn="l"/>
                        </a:tabLst>
                      </a:pPr>
                      <a:r>
                        <a:rPr kumimoji="0" lang="es-ES_tradnl"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Direcciones Departamentales de Salud.  Direcciones Territoriales DANE.</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p>
                      <a:pPr marL="342900" marR="0" lvl="0" indent="-342900" algn="just" defTabSz="914400" rtl="0" eaLnBrk="1" fontAlgn="base" latinLnBrk="0" hangingPunct="1">
                        <a:lnSpc>
                          <a:spcPct val="115000"/>
                        </a:lnSpc>
                        <a:spcBef>
                          <a:spcPct val="0"/>
                        </a:spcBef>
                        <a:spcAft>
                          <a:spcPct val="0"/>
                        </a:spcAft>
                        <a:buClrTx/>
                        <a:buSzTx/>
                        <a:buFont typeface="Arial" pitchFamily="34" charset="0"/>
                        <a:buChar char="•"/>
                        <a:tabLst>
                          <a:tab pos="228600" algn="l"/>
                        </a:tabLst>
                      </a:pPr>
                      <a:r>
                        <a:rPr kumimoji="0" lang="es-ES_tradnl"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Comités Departamentales de Estadísticas Vitales</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txBody>
                  <a:tcPr marL="45087" marR="450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1D7BD"/>
                    </a:solidFill>
                  </a:tcPr>
                </a:tc>
              </a:tr>
              <a:tr h="1494258">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es-ES_tradnl"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Local/Distrital</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txBody>
                  <a:tcPr marL="45087" marR="4508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endParaRPr kumimoji="0" lang="es-ES_tradnl"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15000"/>
                        </a:lnSpc>
                        <a:spcBef>
                          <a:spcPct val="0"/>
                        </a:spcBef>
                        <a:spcAft>
                          <a:spcPts val="1000"/>
                        </a:spcAft>
                        <a:buClrTx/>
                        <a:buSzTx/>
                        <a:buFontTx/>
                        <a:buNone/>
                        <a:tabLst/>
                      </a:pPr>
                      <a:r>
                        <a:rPr kumimoji="0" lang="es-ES_tradnl"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Registradurías Municipales, Notarías, Inspecciones de Policía y Corregidurías Autorizados.</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txBody>
                  <a:tcPr marL="45087" marR="450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solidFill>
                  </a:tcPr>
                </a:tc>
                <a:tc>
                  <a:txBody>
                    <a:bodyPr/>
                    <a:lstStyle/>
                    <a:p>
                      <a:pPr marL="342900" marR="0" lvl="0" indent="-342900" algn="just" defTabSz="914400" rtl="0" eaLnBrk="1" fontAlgn="base" latinLnBrk="0" hangingPunct="1">
                        <a:lnSpc>
                          <a:spcPct val="115000"/>
                        </a:lnSpc>
                        <a:spcBef>
                          <a:spcPct val="0"/>
                        </a:spcBef>
                        <a:spcAft>
                          <a:spcPct val="0"/>
                        </a:spcAft>
                        <a:buClrTx/>
                        <a:buSzTx/>
                        <a:buFont typeface="Arial" pitchFamily="34" charset="0"/>
                        <a:buChar char="•"/>
                        <a:tabLst>
                          <a:tab pos="228600" algn="l"/>
                        </a:tabLst>
                      </a:pPr>
                      <a:r>
                        <a:rPr kumimoji="0" lang="es-ES_tradnl"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Direcciones Local / Distrital de Salud.</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p>
                      <a:pPr marL="342900" marR="0" lvl="0" indent="-342900" algn="just" defTabSz="914400" rtl="0" eaLnBrk="1" fontAlgn="base" latinLnBrk="0" hangingPunct="1">
                        <a:lnSpc>
                          <a:spcPct val="115000"/>
                        </a:lnSpc>
                        <a:spcBef>
                          <a:spcPct val="0"/>
                        </a:spcBef>
                        <a:spcAft>
                          <a:spcPct val="0"/>
                        </a:spcAft>
                        <a:buClrTx/>
                        <a:buSzTx/>
                        <a:buFont typeface="Arial" pitchFamily="34" charset="0"/>
                        <a:buChar char="•"/>
                        <a:tabLst>
                          <a:tab pos="228600" algn="l"/>
                        </a:tabLst>
                      </a:pPr>
                      <a:r>
                        <a:rPr kumimoji="0" lang="es-ES_tradnl"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Unidades Básicas del Instituto de Medicina Legal y Ciencias Forenses.</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p>
                      <a:pPr marL="342900" marR="0" lvl="0" indent="-342900" algn="just" defTabSz="914400" rtl="0" eaLnBrk="1" fontAlgn="base" latinLnBrk="0" hangingPunct="1">
                        <a:lnSpc>
                          <a:spcPct val="115000"/>
                        </a:lnSpc>
                        <a:spcBef>
                          <a:spcPct val="0"/>
                        </a:spcBef>
                        <a:spcAft>
                          <a:spcPct val="0"/>
                        </a:spcAft>
                        <a:buClrTx/>
                        <a:buSzTx/>
                        <a:buFont typeface="Arial" pitchFamily="34" charset="0"/>
                        <a:buChar char="•"/>
                        <a:tabLst>
                          <a:tab pos="228600" algn="l"/>
                        </a:tabLst>
                      </a:pPr>
                      <a:r>
                        <a:rPr kumimoji="0" lang="es-ES_tradnl"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IPS Públicas, Privadas  Médicos Particulares.</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p>
                      <a:pPr marL="342900" marR="0" lvl="0" indent="-342900" algn="just" defTabSz="914400" rtl="0" eaLnBrk="1" fontAlgn="base" latinLnBrk="0" hangingPunct="1">
                        <a:lnSpc>
                          <a:spcPct val="115000"/>
                        </a:lnSpc>
                        <a:spcBef>
                          <a:spcPct val="0"/>
                        </a:spcBef>
                        <a:spcAft>
                          <a:spcPct val="0"/>
                        </a:spcAft>
                        <a:buClrTx/>
                        <a:buSzTx/>
                        <a:buFont typeface="Arial" pitchFamily="34" charset="0"/>
                        <a:buChar char="•"/>
                        <a:tabLst>
                          <a:tab pos="228600" algn="l"/>
                        </a:tabLst>
                      </a:pPr>
                      <a:r>
                        <a:rPr kumimoji="0" lang="es-ES_tradnl"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Comités Municipales de Estadísticas Vitales</a:t>
                      </a: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Calibri" pitchFamily="34" charset="0"/>
                      </a:endParaRPr>
                    </a:p>
                  </a:txBody>
                  <a:tcPr marL="45087" marR="450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1D7BD"/>
                    </a:solidFill>
                  </a:tcPr>
                </a:tc>
              </a:tr>
            </a:tbl>
          </a:graphicData>
        </a:graphic>
      </p:graphicFrame>
      <p:sp>
        <p:nvSpPr>
          <p:cNvPr id="13340" name="2 CuadroTexto"/>
          <p:cNvSpPr txBox="1">
            <a:spLocks noChangeArrowheads="1"/>
          </p:cNvSpPr>
          <p:nvPr/>
        </p:nvSpPr>
        <p:spPr bwMode="auto">
          <a:xfrm>
            <a:off x="1377950" y="708025"/>
            <a:ext cx="6945313" cy="646113"/>
          </a:xfrm>
          <a:prstGeom prst="rect">
            <a:avLst/>
          </a:prstGeom>
          <a:noFill/>
          <a:ln w="9525">
            <a:noFill/>
            <a:miter lim="800000"/>
            <a:headEnd/>
            <a:tailEnd/>
          </a:ln>
        </p:spPr>
        <p:txBody>
          <a:bodyPr>
            <a:spAutoFit/>
          </a:bodyPr>
          <a:lstStyle/>
          <a:p>
            <a:pPr algn="ctr">
              <a:defRPr/>
            </a:pPr>
            <a:r>
              <a:rPr lang="es-ES" b="1" dirty="0">
                <a:solidFill>
                  <a:srgbClr val="0070C0"/>
                </a:solidFill>
                <a:latin typeface="+mn-lt"/>
                <a:ea typeface="Tahoma" pitchFamily="34" charset="0"/>
                <a:cs typeface="Tahoma" pitchFamily="34" charset="0"/>
              </a:rPr>
              <a:t>NIVELES DE ORGANIZACIÓN</a:t>
            </a:r>
          </a:p>
          <a:p>
            <a:pPr algn="ctr">
              <a:defRPr/>
            </a:pPr>
            <a:r>
              <a:rPr lang="es-ES" b="1" dirty="0">
                <a:solidFill>
                  <a:srgbClr val="0070C0"/>
                </a:solidFill>
                <a:latin typeface="+mn-lt"/>
                <a:ea typeface="Tahoma" pitchFamily="34" charset="0"/>
                <a:cs typeface="Tahoma" pitchFamily="34" charset="0"/>
              </a:rPr>
              <a:t>SISTEMA DE REGISTRO CIVIL Y ESTADISTICAS VITALES</a:t>
            </a:r>
          </a:p>
        </p:txBody>
      </p:sp>
    </p:spTree>
    <p:extLst>
      <p:ext uri="{BB962C8B-B14F-4D97-AF65-F5344CB8AC3E}">
        <p14:creationId xmlns:p14="http://schemas.microsoft.com/office/powerpoint/2010/main" xmlns="" val="30714902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Título"/>
          <p:cNvSpPr>
            <a:spLocks noGrp="1"/>
          </p:cNvSpPr>
          <p:nvPr>
            <p:ph type="title"/>
          </p:nvPr>
        </p:nvSpPr>
        <p:spPr bwMode="auto">
          <a:xfrm>
            <a:off x="1700213" y="2382838"/>
            <a:ext cx="5937250" cy="2228850"/>
          </a:xfrm>
          <a:ln>
            <a:solidFill>
              <a:srgbClr val="0070C0"/>
            </a:solidFill>
            <a:miter lim="800000"/>
            <a:headEnd/>
            <a:tailEnd/>
          </a:ln>
        </p:spPr>
        <p:txBody>
          <a:bodyPr vert="horz" wrap="square" lIns="91440" tIns="45720" rIns="91440" bIns="45720" numCol="1" anchor="t" anchorCtr="0" compatLnSpc="1">
            <a:prstTxWarp prst="textNoShape">
              <a:avLst/>
            </a:prstTxWarp>
          </a:bodyPr>
          <a:lstStyle/>
          <a:p>
            <a:pPr algn="ctr" eaLnBrk="1" hangingPunct="1">
              <a:defRPr/>
            </a:pPr>
            <a:r>
              <a:rPr lang="es-ES" dirty="0" smtClean="0">
                <a:solidFill>
                  <a:srgbClr val="7030A0"/>
                </a:solidFill>
              </a:rPr>
              <a:t> </a:t>
            </a:r>
            <a:br>
              <a:rPr lang="es-ES" dirty="0" smtClean="0">
                <a:solidFill>
                  <a:srgbClr val="7030A0"/>
                </a:solidFill>
              </a:rPr>
            </a:br>
            <a:r>
              <a:rPr lang="es-ES" sz="2800" b="1" dirty="0" smtClean="0">
                <a:solidFill>
                  <a:srgbClr val="0070C0"/>
                </a:solidFill>
                <a:effectLst>
                  <a:outerShdw blurRad="38100" dist="38100" dir="2700000" algn="tl">
                    <a:srgbClr val="000000">
                      <a:alpha val="43137"/>
                    </a:srgbClr>
                  </a:outerShdw>
                </a:effectLst>
              </a:rPr>
              <a:t>SUBSISTEMA DE </a:t>
            </a:r>
            <a:br>
              <a:rPr lang="es-ES" sz="2800" b="1" dirty="0" smtClean="0">
                <a:solidFill>
                  <a:srgbClr val="0070C0"/>
                </a:solidFill>
                <a:effectLst>
                  <a:outerShdw blurRad="38100" dist="38100" dir="2700000" algn="tl">
                    <a:srgbClr val="000000">
                      <a:alpha val="43137"/>
                    </a:srgbClr>
                  </a:outerShdw>
                </a:effectLst>
              </a:rPr>
            </a:br>
            <a:r>
              <a:rPr lang="es-ES" sz="2800" b="1" dirty="0" smtClean="0">
                <a:solidFill>
                  <a:srgbClr val="0070C0"/>
                </a:solidFill>
                <a:effectLst>
                  <a:outerShdw blurRad="38100" dist="38100" dir="2700000" algn="tl">
                    <a:srgbClr val="000000">
                      <a:alpha val="43137"/>
                    </a:srgbClr>
                  </a:outerShdw>
                </a:effectLst>
              </a:rPr>
              <a:t>ESTADISTICAS VITALES</a:t>
            </a:r>
            <a:r>
              <a:rPr lang="es-ES" dirty="0" smtClean="0">
                <a:solidFill>
                  <a:srgbClr val="007635"/>
                </a:solidFill>
              </a:rPr>
              <a:t/>
            </a:r>
            <a:br>
              <a:rPr lang="es-ES" dirty="0" smtClean="0">
                <a:solidFill>
                  <a:srgbClr val="007635"/>
                </a:solidFill>
              </a:rPr>
            </a:br>
            <a:r>
              <a:rPr lang="es-ES" dirty="0" smtClean="0">
                <a:solidFill>
                  <a:srgbClr val="008E40"/>
                </a:solidFill>
              </a:rPr>
              <a:t> </a:t>
            </a:r>
            <a:br>
              <a:rPr lang="es-ES" dirty="0" smtClean="0">
                <a:solidFill>
                  <a:srgbClr val="008E40"/>
                </a:solidFill>
              </a:rPr>
            </a:br>
            <a:endParaRPr lang="es-ES" dirty="0" smtClean="0">
              <a:solidFill>
                <a:srgbClr val="008E40"/>
              </a:solidFill>
            </a:endParaRPr>
          </a:p>
        </p:txBody>
      </p:sp>
    </p:spTree>
    <p:extLst>
      <p:ext uri="{BB962C8B-B14F-4D97-AF65-F5344CB8AC3E}">
        <p14:creationId xmlns:p14="http://schemas.microsoft.com/office/powerpoint/2010/main" xmlns="" val="12509237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5"/>
          <p:cNvSpPr txBox="1">
            <a:spLocks noChangeArrowheads="1"/>
          </p:cNvSpPr>
          <p:nvPr/>
        </p:nvSpPr>
        <p:spPr bwMode="auto">
          <a:xfrm>
            <a:off x="636588" y="3408363"/>
            <a:ext cx="8164512" cy="2462212"/>
          </a:xfrm>
          <a:prstGeom prst="rect">
            <a:avLst/>
          </a:prstGeom>
          <a:ln w="3175">
            <a:solidFill>
              <a:schemeClr val="tx1"/>
            </a:solidFill>
            <a:headEnd/>
            <a:tailEnd/>
          </a:ln>
        </p:spPr>
        <p:style>
          <a:lnRef idx="2">
            <a:schemeClr val="dk1"/>
          </a:lnRef>
          <a:fillRef idx="1">
            <a:schemeClr val="lt1"/>
          </a:fillRef>
          <a:effectRef idx="0">
            <a:schemeClr val="dk1"/>
          </a:effectRef>
          <a:fontRef idx="minor">
            <a:schemeClr val="dk1"/>
          </a:fontRef>
        </p:style>
        <p:txBody>
          <a:bodyPr>
            <a:spAutoFit/>
          </a:bodyPr>
          <a:lstStyle/>
          <a:p>
            <a:pPr marL="457200" indent="-457200" algn="just">
              <a:buSzPct val="120000"/>
              <a:defRPr/>
            </a:pPr>
            <a:endParaRPr lang="es-ES_tradnl" dirty="0">
              <a:solidFill>
                <a:schemeClr val="tx1"/>
              </a:solidFill>
              <a:cs typeface="Tahoma" pitchFamily="34" charset="0"/>
            </a:endParaRPr>
          </a:p>
          <a:p>
            <a:pPr marL="457200" indent="-457200" algn="just">
              <a:buSzPct val="80000"/>
              <a:buFontTx/>
              <a:buChar char="•"/>
              <a:defRPr/>
            </a:pPr>
            <a:r>
              <a:rPr lang="es-ES_tradnl" sz="1700" b="1" dirty="0">
                <a:solidFill>
                  <a:schemeClr val="tx1"/>
                </a:solidFill>
                <a:cs typeface="Tahoma" pitchFamily="34" charset="0"/>
              </a:rPr>
              <a:t>Fuente</a:t>
            </a:r>
            <a:r>
              <a:rPr lang="es-ES_tradnl" sz="1700" dirty="0">
                <a:solidFill>
                  <a:schemeClr val="tx1"/>
                </a:solidFill>
                <a:cs typeface="Tahoma" pitchFamily="34" charset="0"/>
              </a:rPr>
              <a:t>, los </a:t>
            </a:r>
            <a:r>
              <a:rPr lang="es-ES_tradnl" sz="1700" b="1" dirty="0">
                <a:solidFill>
                  <a:schemeClr val="tx1"/>
                </a:solidFill>
                <a:cs typeface="Tahoma" pitchFamily="34" charset="0"/>
              </a:rPr>
              <a:t>certificados de nacido vivo y de defunción</a:t>
            </a:r>
            <a:r>
              <a:rPr lang="es-ES_tradnl" sz="1700" b="1" dirty="0">
                <a:solidFill>
                  <a:srgbClr val="0070C0"/>
                </a:solidFill>
                <a:cs typeface="Tahoma" pitchFamily="34" charset="0"/>
              </a:rPr>
              <a:t>.</a:t>
            </a:r>
          </a:p>
          <a:p>
            <a:pPr marL="457200" indent="-457200" algn="just">
              <a:buSzPct val="80000"/>
              <a:defRPr/>
            </a:pPr>
            <a:endParaRPr lang="es-ES_tradnl" sz="1700" dirty="0">
              <a:solidFill>
                <a:schemeClr val="tx1"/>
              </a:solidFill>
              <a:cs typeface="Tahoma" pitchFamily="34" charset="0"/>
            </a:endParaRPr>
          </a:p>
          <a:p>
            <a:pPr marL="457200" indent="-457200" algn="just">
              <a:buSzPct val="80000"/>
              <a:buFontTx/>
              <a:buChar char="•"/>
              <a:defRPr/>
            </a:pPr>
            <a:r>
              <a:rPr lang="es-ES_tradnl" sz="1700" b="1" dirty="0">
                <a:solidFill>
                  <a:schemeClr val="tx1"/>
                </a:solidFill>
                <a:cs typeface="Tahoma" pitchFamily="34" charset="0"/>
              </a:rPr>
              <a:t>Diligenciados</a:t>
            </a:r>
            <a:r>
              <a:rPr lang="es-ES_tradnl" sz="1700" dirty="0">
                <a:solidFill>
                  <a:schemeClr val="tx1"/>
                </a:solidFill>
                <a:cs typeface="Tahoma" pitchFamily="34" charset="0"/>
              </a:rPr>
              <a:t>, por </a:t>
            </a:r>
            <a:r>
              <a:rPr lang="es-ES_tradnl" sz="1700" b="1" dirty="0">
                <a:solidFill>
                  <a:schemeClr val="tx1"/>
                </a:solidFill>
                <a:cs typeface="Tahoma" pitchFamily="34" charset="0"/>
              </a:rPr>
              <a:t>personal medico</a:t>
            </a:r>
            <a:r>
              <a:rPr lang="es-ES_tradnl" sz="1700" dirty="0">
                <a:solidFill>
                  <a:schemeClr val="tx1"/>
                </a:solidFill>
                <a:cs typeface="Tahoma" pitchFamily="34" charset="0"/>
              </a:rPr>
              <a:t> o en ausencia de este por </a:t>
            </a:r>
            <a:r>
              <a:rPr lang="es-ES_tradnl" sz="1700" b="1" dirty="0">
                <a:solidFill>
                  <a:schemeClr val="tx1"/>
                </a:solidFill>
                <a:cs typeface="Tahoma" pitchFamily="34" charset="0"/>
              </a:rPr>
              <a:t>personal de salud autorizado.</a:t>
            </a:r>
          </a:p>
          <a:p>
            <a:pPr marL="457200" indent="-457200" algn="just">
              <a:buSzPct val="80000"/>
              <a:defRPr/>
            </a:pPr>
            <a:endParaRPr lang="es-ES_tradnl" sz="1700" b="1" dirty="0">
              <a:solidFill>
                <a:schemeClr val="tx1"/>
              </a:solidFill>
              <a:cs typeface="Tahoma" pitchFamily="34" charset="0"/>
            </a:endParaRPr>
          </a:p>
          <a:p>
            <a:pPr marL="457200" indent="-457200" algn="just">
              <a:buSzPct val="80000"/>
              <a:buFontTx/>
              <a:buChar char="•"/>
              <a:defRPr/>
            </a:pPr>
            <a:r>
              <a:rPr lang="es-ES_tradnl" sz="1700" b="1" dirty="0">
                <a:solidFill>
                  <a:schemeClr val="tx1"/>
                </a:solidFill>
              </a:rPr>
              <a:t>No contacto con salud</a:t>
            </a:r>
            <a:r>
              <a:rPr lang="es-ES_tradnl" sz="1700" dirty="0">
                <a:solidFill>
                  <a:schemeClr val="tx1"/>
                </a:solidFill>
              </a:rPr>
              <a:t>,  los certificados son diligenciados por los </a:t>
            </a:r>
            <a:r>
              <a:rPr lang="es-ES_tradnl" sz="1700" b="1" dirty="0">
                <a:solidFill>
                  <a:schemeClr val="tx1"/>
                </a:solidFill>
              </a:rPr>
              <a:t>funcionarios de Registro Civil</a:t>
            </a:r>
            <a:r>
              <a:rPr lang="es-ES_tradnl" sz="1700" dirty="0">
                <a:solidFill>
                  <a:schemeClr val="tx1"/>
                </a:solidFill>
              </a:rPr>
              <a:t> (notarías o registradurías). </a:t>
            </a:r>
          </a:p>
          <a:p>
            <a:pPr marL="457200" indent="-457200" algn="just">
              <a:buSzPct val="120000"/>
              <a:defRPr/>
            </a:pPr>
            <a:endParaRPr lang="es-ES" sz="1700" dirty="0">
              <a:solidFill>
                <a:schemeClr val="tx1"/>
              </a:solidFill>
              <a:cs typeface="Tahoma" pitchFamily="34" charset="0"/>
            </a:endParaRPr>
          </a:p>
        </p:txBody>
      </p:sp>
      <p:sp>
        <p:nvSpPr>
          <p:cNvPr id="10243" name="Rectangle 4"/>
          <p:cNvSpPr>
            <a:spLocks noChangeArrowheads="1"/>
          </p:cNvSpPr>
          <p:nvPr/>
        </p:nvSpPr>
        <p:spPr bwMode="auto">
          <a:xfrm>
            <a:off x="652463" y="1498600"/>
            <a:ext cx="8128000" cy="140017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nchor="ctr">
            <a:spAutoFit/>
          </a:bodyPr>
          <a:lstStyle/>
          <a:p>
            <a:pPr algn="just" eaLnBrk="0" hangingPunct="0"/>
            <a:endParaRPr lang="es-ES_tradnl" sz="1700" b="1">
              <a:ea typeface="Times New Roman" pitchFamily="18" charset="0"/>
              <a:cs typeface="Arial" pitchFamily="34" charset="0"/>
            </a:endParaRPr>
          </a:p>
          <a:p>
            <a:pPr algn="just" eaLnBrk="0" hangingPunct="0"/>
            <a:r>
              <a:rPr lang="es-ES_tradnl" sz="1700" b="1">
                <a:ea typeface="Times New Roman" pitchFamily="18" charset="0"/>
                <a:cs typeface="Arial" pitchFamily="34" charset="0"/>
              </a:rPr>
              <a:t>Acopio </a:t>
            </a:r>
            <a:r>
              <a:rPr lang="es-ES_tradnl" sz="1700">
                <a:ea typeface="Times New Roman" pitchFamily="18" charset="0"/>
                <a:cs typeface="Arial" pitchFamily="34" charset="0"/>
              </a:rPr>
              <a:t>de</a:t>
            </a:r>
            <a:r>
              <a:rPr lang="es-ES_tradnl" sz="1700" b="1">
                <a:ea typeface="Times New Roman" pitchFamily="18" charset="0"/>
                <a:cs typeface="Arial" pitchFamily="34" charset="0"/>
              </a:rPr>
              <a:t> </a:t>
            </a:r>
            <a:r>
              <a:rPr lang="es-ES_tradnl" sz="1700">
                <a:ea typeface="Times New Roman" pitchFamily="18" charset="0"/>
                <a:cs typeface="Arial" pitchFamily="34" charset="0"/>
              </a:rPr>
              <a:t>hechos vitales, </a:t>
            </a:r>
            <a:r>
              <a:rPr lang="es-ES_tradnl" sz="1700" b="1">
                <a:ea typeface="Times New Roman" pitchFamily="18" charset="0"/>
                <a:cs typeface="Arial" pitchFamily="34" charset="0"/>
              </a:rPr>
              <a:t>consolida</a:t>
            </a:r>
            <a:r>
              <a:rPr lang="es-ES_tradnl" sz="1700">
                <a:ea typeface="Times New Roman" pitchFamily="18" charset="0"/>
                <a:cs typeface="Arial" pitchFamily="34" charset="0"/>
              </a:rPr>
              <a:t>, </a:t>
            </a:r>
            <a:r>
              <a:rPr lang="es-ES_tradnl" sz="1700" b="1">
                <a:ea typeface="Times New Roman" pitchFamily="18" charset="0"/>
                <a:cs typeface="Arial" pitchFamily="34" charset="0"/>
              </a:rPr>
              <a:t>analiza, evalúa, presenta y difunde </a:t>
            </a:r>
            <a:r>
              <a:rPr lang="es-ES_tradnl" sz="1700">
                <a:ea typeface="Times New Roman" pitchFamily="18" charset="0"/>
                <a:cs typeface="Arial" pitchFamily="34" charset="0"/>
              </a:rPr>
              <a:t>la información estadística. </a:t>
            </a:r>
            <a:r>
              <a:rPr lang="es-ES_tradnl" sz="1700" b="1">
                <a:ea typeface="Times New Roman" pitchFamily="18" charset="0"/>
                <a:cs typeface="Arial" pitchFamily="34" charset="0"/>
              </a:rPr>
              <a:t>El método </a:t>
            </a:r>
            <a:r>
              <a:rPr lang="es-ES_tradnl" sz="1700">
                <a:ea typeface="Times New Roman" pitchFamily="18" charset="0"/>
                <a:cs typeface="Arial" pitchFamily="34" charset="0"/>
              </a:rPr>
              <a:t>utilizado para su recolección es el </a:t>
            </a:r>
            <a:r>
              <a:rPr lang="es-ES_tradnl" sz="1700" b="1">
                <a:ea typeface="Times New Roman" pitchFamily="18" charset="0"/>
                <a:cs typeface="Arial" pitchFamily="34" charset="0"/>
              </a:rPr>
              <a:t>registro continuo y permanente de los hechos vitales.</a:t>
            </a:r>
          </a:p>
          <a:p>
            <a:pPr algn="just" eaLnBrk="0" hangingPunct="0"/>
            <a:r>
              <a:rPr lang="es-ES_tradnl" sz="1700" b="1">
                <a:ea typeface="Times New Roman" pitchFamily="18" charset="0"/>
                <a:cs typeface="Arial" pitchFamily="34" charset="0"/>
              </a:rPr>
              <a:t> </a:t>
            </a:r>
            <a:endParaRPr lang="es-ES_tradnl" sz="1700">
              <a:ea typeface="Times New Roman" pitchFamily="18" charset="0"/>
              <a:cs typeface="Arial" pitchFamily="34" charset="0"/>
            </a:endParaRPr>
          </a:p>
        </p:txBody>
      </p:sp>
      <p:sp>
        <p:nvSpPr>
          <p:cNvPr id="10244" name="4 CuadroTexto"/>
          <p:cNvSpPr txBox="1">
            <a:spLocks noChangeArrowheads="1"/>
          </p:cNvSpPr>
          <p:nvPr/>
        </p:nvSpPr>
        <p:spPr bwMode="auto">
          <a:xfrm>
            <a:off x="1358900" y="652463"/>
            <a:ext cx="68024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ES" sz="2000" b="1">
                <a:solidFill>
                  <a:srgbClr val="0070C0"/>
                </a:solidFill>
              </a:rPr>
              <a:t>SUBSISTEMA DE ESTADISTICAS VITALES</a:t>
            </a:r>
          </a:p>
        </p:txBody>
      </p:sp>
    </p:spTree>
    <p:extLst>
      <p:ext uri="{BB962C8B-B14F-4D97-AF65-F5344CB8AC3E}">
        <p14:creationId xmlns:p14="http://schemas.microsoft.com/office/powerpoint/2010/main" xmlns="" val="3350801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ane_prosperidad">
      <a:majorFont>
        <a:latin typeface="Futura Md BT"/>
        <a:ea typeface=""/>
        <a:cs typeface=""/>
      </a:majorFont>
      <a:minorFont>
        <a:latin typeface="Futura Std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331</TotalTime>
  <Words>1177</Words>
  <Application>Microsoft Office PowerPoint</Application>
  <PresentationFormat>Presentación en pantalla (4:3)</PresentationFormat>
  <Paragraphs>190</Paragraphs>
  <Slides>36</Slides>
  <Notes>0</Notes>
  <HiddenSlides>0</HiddenSlides>
  <MMClips>0</MMClips>
  <ScaleCrop>false</ScaleCrop>
  <HeadingPairs>
    <vt:vector size="4" baseType="variant">
      <vt:variant>
        <vt:lpstr>Tema</vt:lpstr>
      </vt:variant>
      <vt:variant>
        <vt:i4>1</vt:i4>
      </vt:variant>
      <vt:variant>
        <vt:lpstr>Títulos de diapositiva</vt:lpstr>
      </vt:variant>
      <vt:variant>
        <vt:i4>36</vt:i4>
      </vt:variant>
    </vt:vector>
  </HeadingPairs>
  <TitlesOfParts>
    <vt:vector size="37" baseType="lpstr">
      <vt:lpstr>1_Tema de Office</vt:lpstr>
      <vt:lpstr>Diapositiva 1</vt:lpstr>
      <vt:lpstr>  CONTEXTUALIZACION  DANE   </vt:lpstr>
      <vt:lpstr>Diapositiva 3</vt:lpstr>
      <vt:lpstr>Diapositiva 4</vt:lpstr>
      <vt:lpstr>Diapositiva 5</vt:lpstr>
      <vt:lpstr>Diapositiva 6</vt:lpstr>
      <vt:lpstr>Diapositiva 7</vt:lpstr>
      <vt:lpstr>  SUBSISTEMA DE  ESTADISTICAS VITALES   </vt:lpstr>
      <vt:lpstr>Diapositiva 9</vt:lpstr>
      <vt:lpstr>  CERTIFICADO DE NACIDO VIVO  </vt:lpstr>
      <vt:lpstr>Diapositiva 11</vt:lpstr>
      <vt:lpstr>CERTIFICADO DE NACIDO VIVO</vt:lpstr>
      <vt:lpstr>OBJETIVOS</vt:lpstr>
      <vt:lpstr>Diapositiva 14</vt:lpstr>
      <vt:lpstr>Diapositiva 15</vt:lpstr>
      <vt:lpstr>Diapositiva 16</vt:lpstr>
      <vt:lpstr>Diapositiva 17</vt:lpstr>
      <vt:lpstr>Diapositiva 18</vt:lpstr>
      <vt:lpstr>Diapositiva 19</vt:lpstr>
      <vt:lpstr>  CERTIFICADO DE DEFUNCION</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Carlos Alberto Narvaez Arevalo</dc:creator>
  <cp:lastModifiedBy>carlos</cp:lastModifiedBy>
  <cp:revision>75</cp:revision>
  <dcterms:created xsi:type="dcterms:W3CDTF">2013-04-15T15:28:55Z</dcterms:created>
  <dcterms:modified xsi:type="dcterms:W3CDTF">2013-07-14T19:13:45Z</dcterms:modified>
</cp:coreProperties>
</file>