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65"/>
  </p:notesMasterIdLst>
  <p:sldIdLst>
    <p:sldId id="259" r:id="rId2"/>
    <p:sldId id="260"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3" r:id="rId22"/>
    <p:sldId id="284" r:id="rId23"/>
    <p:sldId id="285" r:id="rId24"/>
    <p:sldId id="286" r:id="rId25"/>
    <p:sldId id="287" r:id="rId26"/>
    <p:sldId id="289" r:id="rId27"/>
    <p:sldId id="288" r:id="rId28"/>
    <p:sldId id="290" r:id="rId29"/>
    <p:sldId id="291" r:id="rId30"/>
    <p:sldId id="292" r:id="rId31"/>
    <p:sldId id="293" r:id="rId32"/>
    <p:sldId id="294" r:id="rId33"/>
    <p:sldId id="295" r:id="rId34"/>
    <p:sldId id="296" r:id="rId35"/>
    <p:sldId id="297" r:id="rId36"/>
    <p:sldId id="298" r:id="rId37"/>
    <p:sldId id="299" r:id="rId38"/>
    <p:sldId id="300" r:id="rId39"/>
    <p:sldId id="301" r:id="rId40"/>
    <p:sldId id="302" r:id="rId41"/>
    <p:sldId id="303" r:id="rId42"/>
    <p:sldId id="304" r:id="rId43"/>
    <p:sldId id="325" r:id="rId44"/>
    <p:sldId id="305" r:id="rId45"/>
    <p:sldId id="327" r:id="rId46"/>
    <p:sldId id="306" r:id="rId47"/>
    <p:sldId id="307" r:id="rId48"/>
    <p:sldId id="308" r:id="rId49"/>
    <p:sldId id="309" r:id="rId50"/>
    <p:sldId id="310" r:id="rId51"/>
    <p:sldId id="311" r:id="rId52"/>
    <p:sldId id="312" r:id="rId53"/>
    <p:sldId id="313" r:id="rId54"/>
    <p:sldId id="314" r:id="rId55"/>
    <p:sldId id="315" r:id="rId56"/>
    <p:sldId id="316" r:id="rId57"/>
    <p:sldId id="317" r:id="rId58"/>
    <p:sldId id="319" r:id="rId59"/>
    <p:sldId id="326" r:id="rId60"/>
    <p:sldId id="322" r:id="rId61"/>
    <p:sldId id="323" r:id="rId62"/>
    <p:sldId id="318" r:id="rId63"/>
    <p:sldId id="324" r:id="rId64"/>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69C7853C-536D-4A76-A0AE-DD22124D55A5}" styleName="Estilo temático 1 - Énfasis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8FB837D-C827-4EFA-A057-4D05807E0F7C}" styleName="Estilo temático 1 - Énfasis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O"/>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0FC902-C5F4-4062-83E6-F7F14B2D1C78}" type="datetimeFigureOut">
              <a:rPr lang="es-CO" smtClean="0"/>
              <a:pPr/>
              <a:t>14/07/2013</a:t>
            </a:fld>
            <a:endParaRPr lang="es-CO"/>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CO"/>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O"/>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56E0EB-1158-400C-A04A-96C00603AF60}" type="slidenum">
              <a:rPr lang="es-CO" smtClean="0"/>
              <a:pPr/>
              <a:t>‹Nº›</a:t>
            </a:fld>
            <a:endParaRPr lang="es-CO"/>
          </a:p>
        </p:txBody>
      </p:sp>
    </p:spTree>
    <p:extLst>
      <p:ext uri="{BB962C8B-B14F-4D97-AF65-F5344CB8AC3E}">
        <p14:creationId xmlns="" xmlns:p14="http://schemas.microsoft.com/office/powerpoint/2010/main" val="18909550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223584" y="260650"/>
            <a:ext cx="2596889" cy="434479"/>
          </a:xfrm>
        </p:spPr>
        <p:txBody>
          <a:bodyPr>
            <a:normAutofit/>
          </a:bodyPr>
          <a:lstStyle>
            <a:lvl1pPr>
              <a:lnSpc>
                <a:spcPts val="2400"/>
              </a:lnSpc>
              <a:defRPr sz="2000"/>
            </a:lvl1pPr>
          </a:lstStyle>
          <a:p>
            <a:r>
              <a:rPr lang="es-ES" dirty="0" smtClean="0"/>
              <a:t>Haga clic para modificar el estilo de título del patrón</a:t>
            </a:r>
            <a:endParaRPr lang="es-CO" dirty="0"/>
          </a:p>
        </p:txBody>
      </p:sp>
      <p:sp>
        <p:nvSpPr>
          <p:cNvPr id="3" name="2 Subtítulo"/>
          <p:cNvSpPr>
            <a:spLocks noGrp="1"/>
          </p:cNvSpPr>
          <p:nvPr>
            <p:ph type="subTitle" idx="1"/>
          </p:nvPr>
        </p:nvSpPr>
        <p:spPr>
          <a:xfrm>
            <a:off x="6228184" y="836712"/>
            <a:ext cx="2591960" cy="576064"/>
          </a:xfrm>
        </p:spPr>
        <p:txBody>
          <a:bodyPr>
            <a:normAutofit/>
          </a:bodyPr>
          <a:lstStyle>
            <a:lvl1pPr marL="0" indent="0" algn="r">
              <a:buNone/>
              <a:defRPr sz="1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dirty="0" smtClean="0"/>
              <a:t>Haga clic para modificar el estilo de subtítulo del patrón</a:t>
            </a:r>
            <a:endParaRPr lang="es-CO" dirty="0"/>
          </a:p>
        </p:txBody>
      </p:sp>
      <p:sp>
        <p:nvSpPr>
          <p:cNvPr id="11" name="10 Marcador de posición de imagen"/>
          <p:cNvSpPr>
            <a:spLocks noGrp="1"/>
          </p:cNvSpPr>
          <p:nvPr>
            <p:ph type="pic" sz="quarter" idx="10"/>
          </p:nvPr>
        </p:nvSpPr>
        <p:spPr>
          <a:xfrm>
            <a:off x="251522" y="188914"/>
            <a:ext cx="576263" cy="576263"/>
          </a:xfrm>
        </p:spPr>
        <p:txBody>
          <a:bodyPr rtlCol="0">
            <a:normAutofit/>
          </a:bodyPr>
          <a:lstStyle>
            <a:lvl1pPr marL="0" indent="0">
              <a:buNone/>
              <a:defRPr sz="900"/>
            </a:lvl1pPr>
          </a:lstStyle>
          <a:p>
            <a:pPr lvl="0"/>
            <a:endParaRPr lang="es-CO" noProof="0" dirty="0" smtClean="0"/>
          </a:p>
        </p:txBody>
      </p:sp>
    </p:spTree>
    <p:extLst>
      <p:ext uri="{BB962C8B-B14F-4D97-AF65-F5344CB8AC3E}">
        <p14:creationId xmlns="" xmlns:p14="http://schemas.microsoft.com/office/powerpoint/2010/main" val="27442046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s-ES"/>
          </a:p>
        </p:txBody>
      </p:sp>
      <p:sp>
        <p:nvSpPr>
          <p:cNvPr id="3"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CF98791E-B0CC-4C6B-BF5A-4AAF75249613}" type="slidenum">
              <a:rPr lang="es-ES"/>
              <a:pPr>
                <a:defRPr/>
              </a:pPr>
              <a:t>‹Nº›</a:t>
            </a:fld>
            <a:endParaRPr lang="es-ES"/>
          </a:p>
        </p:txBody>
      </p:sp>
    </p:spTree>
    <p:extLst>
      <p:ext uri="{BB962C8B-B14F-4D97-AF65-F5344CB8AC3E}">
        <p14:creationId xmlns="" xmlns:p14="http://schemas.microsoft.com/office/powerpoint/2010/main" val="14896563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s-ES"/>
          </a:p>
        </p:txBody>
      </p:sp>
      <p:sp>
        <p:nvSpPr>
          <p:cNvPr id="4"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C75EE44E-B156-4A2D-BC6B-7A3D930A7C71}" type="slidenum">
              <a:rPr lang="es-ES"/>
              <a:pPr>
                <a:defRPr/>
              </a:pPr>
              <a:t>‹Nº›</a:t>
            </a:fld>
            <a:endParaRPr lang="es-ES"/>
          </a:p>
        </p:txBody>
      </p:sp>
    </p:spTree>
    <p:extLst>
      <p:ext uri="{BB962C8B-B14F-4D97-AF65-F5344CB8AC3E}">
        <p14:creationId xmlns="" xmlns:p14="http://schemas.microsoft.com/office/powerpoint/2010/main" val="3986785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s-ES"/>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9028BCF9-961D-422A-B9A1-C3DBB446BF5D}" type="slidenum">
              <a:rPr lang="es-ES"/>
              <a:pPr>
                <a:defRPr/>
              </a:pPr>
              <a:t>‹Nº›</a:t>
            </a:fld>
            <a:endParaRPr lang="es-ES"/>
          </a:p>
        </p:txBody>
      </p:sp>
    </p:spTree>
    <p:extLst>
      <p:ext uri="{BB962C8B-B14F-4D97-AF65-F5344CB8AC3E}">
        <p14:creationId xmlns="" xmlns:p14="http://schemas.microsoft.com/office/powerpoint/2010/main" val="1055331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hyperlink" Target="http://www.dane.gov.co/" TargetMode="External"/><Relationship Id="rId3" Type="http://schemas.openxmlformats.org/officeDocument/2006/relationships/slideLayout" Target="../slideLayouts/slideLayout3.xml"/><Relationship Id="rId7" Type="http://schemas.openxmlformats.org/officeDocument/2006/relationships/hyperlink" Target="https://twitter.com/dane_colombia" TargetMode="External"/><Relationship Id="rId12"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11" Type="http://schemas.openxmlformats.org/officeDocument/2006/relationships/hyperlink" Target="http://www.youtube.com/user/danecolombia" TargetMode="External"/><Relationship Id="rId5" Type="http://schemas.openxmlformats.org/officeDocument/2006/relationships/theme" Target="../theme/theme1.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hyperlink" Target="https://www.facebook.com/DANEColombia" TargetMode="External"/><Relationship Id="rId1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9 Rectángulo"/>
          <p:cNvSpPr/>
          <p:nvPr userDrawn="1"/>
        </p:nvSpPr>
        <p:spPr>
          <a:xfrm>
            <a:off x="0" y="6290733"/>
            <a:ext cx="9144000" cy="56726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a:solidFill>
                <a:prstClr val="white"/>
              </a:solidFill>
            </a:endParaRPr>
          </a:p>
        </p:txBody>
      </p:sp>
      <p:pic>
        <p:nvPicPr>
          <p:cNvPr id="1027" name="8 Imagen"/>
          <p:cNvPicPr>
            <a:picLocks noChangeAspect="1"/>
          </p:cNvPicPr>
          <p:nvPr userDrawn="1"/>
        </p:nvPicPr>
        <p:blipFill>
          <a:blip r:embed="rId6">
            <a:extLst>
              <a:ext uri="{28A0092B-C50C-407E-A947-70E740481C1C}">
                <a14:useLocalDpi xmlns="" xmlns:a14="http://schemas.microsoft.com/office/drawing/2010/main" val="0"/>
              </a:ext>
            </a:extLst>
          </a:blip>
          <a:srcRect/>
          <a:stretch>
            <a:fillRect/>
          </a:stretch>
        </p:blipFill>
        <p:spPr bwMode="auto">
          <a:xfrm>
            <a:off x="827089" y="0"/>
            <a:ext cx="3652837" cy="9757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8" name="1 Marcador de título"/>
          <p:cNvSpPr>
            <a:spLocks noGrp="1"/>
          </p:cNvSpPr>
          <p:nvPr>
            <p:ph type="title"/>
          </p:nvPr>
        </p:nvSpPr>
        <p:spPr bwMode="auto">
          <a:xfrm>
            <a:off x="4932364" y="336551"/>
            <a:ext cx="3455987" cy="355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smtClean="0"/>
              <a:t>Título 1</a:t>
            </a:r>
            <a:endParaRPr lang="es-CO" smtClean="0"/>
          </a:p>
        </p:txBody>
      </p:sp>
      <p:sp>
        <p:nvSpPr>
          <p:cNvPr id="1029" name="2 Marcador de texto"/>
          <p:cNvSpPr>
            <a:spLocks noGrp="1"/>
          </p:cNvSpPr>
          <p:nvPr>
            <p:ph type="body" idx="1"/>
          </p:nvPr>
        </p:nvSpPr>
        <p:spPr bwMode="auto">
          <a:xfrm>
            <a:off x="792164" y="1126067"/>
            <a:ext cx="7596187" cy="49191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smtClean="0"/>
          </a:p>
        </p:txBody>
      </p:sp>
      <p:pic>
        <p:nvPicPr>
          <p:cNvPr id="1030" name="10 Imagen">
            <a:hlinkClick r:id="rId7"/>
          </p:cNvPr>
          <p:cNvPicPr>
            <a:picLocks noChangeAspect="1"/>
          </p:cNvPicPr>
          <p:nvPr userDrawn="1"/>
        </p:nvPicPr>
        <p:blipFill>
          <a:blip r:embed="rId8">
            <a:extLst>
              <a:ext uri="{28A0092B-C50C-407E-A947-70E740481C1C}">
                <a14:useLocalDpi xmlns="" xmlns:a14="http://schemas.microsoft.com/office/drawing/2010/main" val="0"/>
              </a:ext>
            </a:extLst>
          </a:blip>
          <a:srcRect/>
          <a:stretch>
            <a:fillRect/>
          </a:stretch>
        </p:blipFill>
        <p:spPr bwMode="auto">
          <a:xfrm>
            <a:off x="4284663" y="6455833"/>
            <a:ext cx="781050" cy="2370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1" name="11 Imagen">
            <a:hlinkClick r:id="rId9"/>
          </p:cNvPr>
          <p:cNvPicPr>
            <a:picLocks noChangeAspect="1"/>
          </p:cNvPicPr>
          <p:nvPr userDrawn="1"/>
        </p:nvPicPr>
        <p:blipFill>
          <a:blip r:embed="rId10">
            <a:extLst>
              <a:ext uri="{28A0092B-C50C-407E-A947-70E740481C1C}">
                <a14:useLocalDpi xmlns="" xmlns:a14="http://schemas.microsoft.com/office/drawing/2010/main" val="0"/>
              </a:ext>
            </a:extLst>
          </a:blip>
          <a:srcRect/>
          <a:stretch>
            <a:fillRect/>
          </a:stretch>
        </p:blipFill>
        <p:spPr bwMode="auto">
          <a:xfrm>
            <a:off x="6037263" y="6449485"/>
            <a:ext cx="685800" cy="239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2" name="12 Imagen">
            <a:hlinkClick r:id="rId11"/>
          </p:cNvPr>
          <p:cNvPicPr>
            <a:picLocks noChangeAspect="1"/>
          </p:cNvPicPr>
          <p:nvPr userDrawn="1"/>
        </p:nvPicPr>
        <p:blipFill>
          <a:blip r:embed="rId12">
            <a:extLst>
              <a:ext uri="{28A0092B-C50C-407E-A947-70E740481C1C}">
                <a14:useLocalDpi xmlns="" xmlns:a14="http://schemas.microsoft.com/office/drawing/2010/main" val="0"/>
              </a:ext>
            </a:extLst>
          </a:blip>
          <a:srcRect/>
          <a:stretch>
            <a:fillRect/>
          </a:stretch>
        </p:blipFill>
        <p:spPr bwMode="auto">
          <a:xfrm>
            <a:off x="7693026" y="6455833"/>
            <a:ext cx="695325" cy="2370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3" name="15 Imagen">
            <a:hlinkClick r:id="rId13"/>
          </p:cNvPr>
          <p:cNvPicPr>
            <a:picLocks noChangeAspect="1"/>
          </p:cNvPicPr>
          <p:nvPr userDrawn="1"/>
        </p:nvPicPr>
        <p:blipFill>
          <a:blip r:embed="rId14">
            <a:extLst>
              <a:ext uri="{28A0092B-C50C-407E-A947-70E740481C1C}">
                <a14:useLocalDpi xmlns="" xmlns:a14="http://schemas.microsoft.com/office/drawing/2010/main" val="0"/>
              </a:ext>
            </a:extLst>
          </a:blip>
          <a:srcRect/>
          <a:stretch>
            <a:fillRect/>
          </a:stretch>
        </p:blipFill>
        <p:spPr bwMode="auto">
          <a:xfrm>
            <a:off x="757238" y="6430434"/>
            <a:ext cx="1079500" cy="2751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41020889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timing>
    <p:tnLst>
      <p:par>
        <p:cTn id="1" dur="indefinite" restart="never" nodeType="tmRoot"/>
      </p:par>
    </p:tnLst>
  </p:timing>
  <p:txStyles>
    <p:titleStyle>
      <a:lvl1pPr algn="r" rtl="0" eaLnBrk="0" fontAlgn="base" hangingPunct="0">
        <a:lnSpc>
          <a:spcPts val="2800"/>
        </a:lnSpc>
        <a:spcBef>
          <a:spcPct val="0"/>
        </a:spcBef>
        <a:spcAft>
          <a:spcPct val="0"/>
        </a:spcAft>
        <a:defRPr sz="2500" kern="1200">
          <a:solidFill>
            <a:srgbClr val="7F7F7F"/>
          </a:solidFill>
          <a:latin typeface="+mj-lt"/>
          <a:ea typeface="+mj-ea"/>
          <a:cs typeface="+mj-cs"/>
        </a:defRPr>
      </a:lvl1pPr>
      <a:lvl2pPr algn="r" rtl="0" eaLnBrk="0" fontAlgn="base" hangingPunct="0">
        <a:lnSpc>
          <a:spcPts val="2800"/>
        </a:lnSpc>
        <a:spcBef>
          <a:spcPct val="0"/>
        </a:spcBef>
        <a:spcAft>
          <a:spcPct val="0"/>
        </a:spcAft>
        <a:defRPr sz="2500">
          <a:solidFill>
            <a:srgbClr val="7F7F7F"/>
          </a:solidFill>
          <a:latin typeface="Futura Md BT" pitchFamily="34" charset="0"/>
        </a:defRPr>
      </a:lvl2pPr>
      <a:lvl3pPr algn="r" rtl="0" eaLnBrk="0" fontAlgn="base" hangingPunct="0">
        <a:lnSpc>
          <a:spcPts val="2800"/>
        </a:lnSpc>
        <a:spcBef>
          <a:spcPct val="0"/>
        </a:spcBef>
        <a:spcAft>
          <a:spcPct val="0"/>
        </a:spcAft>
        <a:defRPr sz="2500">
          <a:solidFill>
            <a:srgbClr val="7F7F7F"/>
          </a:solidFill>
          <a:latin typeface="Futura Md BT" pitchFamily="34" charset="0"/>
        </a:defRPr>
      </a:lvl3pPr>
      <a:lvl4pPr algn="r" rtl="0" eaLnBrk="0" fontAlgn="base" hangingPunct="0">
        <a:lnSpc>
          <a:spcPts val="2800"/>
        </a:lnSpc>
        <a:spcBef>
          <a:spcPct val="0"/>
        </a:spcBef>
        <a:spcAft>
          <a:spcPct val="0"/>
        </a:spcAft>
        <a:defRPr sz="2500">
          <a:solidFill>
            <a:srgbClr val="7F7F7F"/>
          </a:solidFill>
          <a:latin typeface="Futura Md BT" pitchFamily="34" charset="0"/>
        </a:defRPr>
      </a:lvl4pPr>
      <a:lvl5pPr algn="r" rtl="0" eaLnBrk="0" fontAlgn="base" hangingPunct="0">
        <a:lnSpc>
          <a:spcPts val="2800"/>
        </a:lnSpc>
        <a:spcBef>
          <a:spcPct val="0"/>
        </a:spcBef>
        <a:spcAft>
          <a:spcPct val="0"/>
        </a:spcAft>
        <a:defRPr sz="2500">
          <a:solidFill>
            <a:srgbClr val="7F7F7F"/>
          </a:solidFill>
          <a:latin typeface="Futura Md BT" pitchFamily="34" charset="0"/>
        </a:defRPr>
      </a:lvl5pPr>
      <a:lvl6pPr marL="457200" algn="r" rtl="0" fontAlgn="base">
        <a:lnSpc>
          <a:spcPts val="2800"/>
        </a:lnSpc>
        <a:spcBef>
          <a:spcPct val="0"/>
        </a:spcBef>
        <a:spcAft>
          <a:spcPct val="0"/>
        </a:spcAft>
        <a:defRPr sz="2500">
          <a:solidFill>
            <a:srgbClr val="B6014C"/>
          </a:solidFill>
          <a:latin typeface="Futura Md BT" pitchFamily="34" charset="0"/>
        </a:defRPr>
      </a:lvl6pPr>
      <a:lvl7pPr marL="914400" algn="r" rtl="0" fontAlgn="base">
        <a:lnSpc>
          <a:spcPts val="2800"/>
        </a:lnSpc>
        <a:spcBef>
          <a:spcPct val="0"/>
        </a:spcBef>
        <a:spcAft>
          <a:spcPct val="0"/>
        </a:spcAft>
        <a:defRPr sz="2500">
          <a:solidFill>
            <a:srgbClr val="B6014C"/>
          </a:solidFill>
          <a:latin typeface="Futura Md BT" pitchFamily="34" charset="0"/>
        </a:defRPr>
      </a:lvl7pPr>
      <a:lvl8pPr marL="1371600" algn="r" rtl="0" fontAlgn="base">
        <a:lnSpc>
          <a:spcPts val="2800"/>
        </a:lnSpc>
        <a:spcBef>
          <a:spcPct val="0"/>
        </a:spcBef>
        <a:spcAft>
          <a:spcPct val="0"/>
        </a:spcAft>
        <a:defRPr sz="2500">
          <a:solidFill>
            <a:srgbClr val="B6014C"/>
          </a:solidFill>
          <a:latin typeface="Futura Md BT" pitchFamily="34" charset="0"/>
        </a:defRPr>
      </a:lvl8pPr>
      <a:lvl9pPr marL="1828800" algn="r" rtl="0" fontAlgn="base">
        <a:lnSpc>
          <a:spcPts val="2800"/>
        </a:lnSpc>
        <a:spcBef>
          <a:spcPct val="0"/>
        </a:spcBef>
        <a:spcAft>
          <a:spcPct val="0"/>
        </a:spcAft>
        <a:defRPr sz="2500">
          <a:solidFill>
            <a:srgbClr val="B6014C"/>
          </a:solidFill>
          <a:latin typeface="Futura Md BT"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1_aaa%20Presentaci&#243;n%20EEVV2007/v&#237;nculos/MORTALIDAD%20FETAL.ppt" TargetMode="External"/><Relationship Id="rId2" Type="http://schemas.openxmlformats.org/officeDocument/2006/relationships/hyperlink" Target="../1_aaa%20Presentaci&#243;n%20EEVV2007/v&#237;nculos/ABORTO.ppt" TargetMode="Externa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4"/>
          <p:cNvSpPr>
            <a:spLocks noChangeArrowheads="1"/>
          </p:cNvSpPr>
          <p:nvPr/>
        </p:nvSpPr>
        <p:spPr bwMode="auto">
          <a:xfrm>
            <a:off x="1116013" y="2924175"/>
            <a:ext cx="7115175" cy="792163"/>
          </a:xfrm>
          <a:prstGeom prst="rect">
            <a:avLst/>
          </a:prstGeom>
          <a:noFill/>
          <a:ln w="9525">
            <a:noFill/>
            <a:miter lim="800000"/>
            <a:headEnd/>
            <a:tailEnd/>
          </a:ln>
        </p:spPr>
        <p:txBody>
          <a:bodyPr anchor="ctr"/>
          <a:lstStyle/>
          <a:p>
            <a:pPr algn="ctr" eaLnBrk="0" hangingPunct="0">
              <a:defRPr/>
            </a:pPr>
            <a:r>
              <a:rPr lang="es-MX" sz="2000" b="1" dirty="0">
                <a:solidFill>
                  <a:srgbClr val="FF3399"/>
                </a:solidFill>
                <a:latin typeface="Tahoma" pitchFamily="34" charset="0"/>
              </a:rPr>
              <a:t/>
            </a:r>
            <a:br>
              <a:rPr lang="es-MX" sz="2000" b="1" dirty="0">
                <a:solidFill>
                  <a:srgbClr val="FF3399"/>
                </a:solidFill>
                <a:latin typeface="Tahoma" pitchFamily="34" charset="0"/>
              </a:rPr>
            </a:br>
            <a:r>
              <a:rPr lang="es-MX" sz="3200" b="1" dirty="0">
                <a:solidFill>
                  <a:srgbClr val="0070C0"/>
                </a:solidFill>
                <a:effectLst>
                  <a:outerShdw blurRad="38100" dist="38100" dir="2700000" algn="tl">
                    <a:srgbClr val="000000">
                      <a:alpha val="43137"/>
                    </a:srgbClr>
                  </a:outerShdw>
                </a:effectLst>
                <a:latin typeface="Arial" pitchFamily="34" charset="0"/>
              </a:rPr>
              <a:t>CAUSAS DE DEFUNCION </a:t>
            </a:r>
          </a:p>
          <a:p>
            <a:pPr algn="ctr" eaLnBrk="0" hangingPunct="0">
              <a:defRPr/>
            </a:pPr>
            <a:endParaRPr lang="es-MX" sz="2600" b="1" dirty="0">
              <a:solidFill>
                <a:srgbClr val="7030A0"/>
              </a:solidFill>
              <a:effectLst>
                <a:outerShdw blurRad="38100" dist="38100" dir="2700000" algn="tl">
                  <a:srgbClr val="000000">
                    <a:alpha val="43137"/>
                  </a:srgbClr>
                </a:outerShdw>
              </a:effectLst>
              <a:latin typeface="Arial" pitchFamily="34" charset="0"/>
            </a:endParaRPr>
          </a:p>
        </p:txBody>
      </p:sp>
      <p:sp>
        <p:nvSpPr>
          <p:cNvPr id="2051" name="Rectangle 5"/>
          <p:cNvSpPr>
            <a:spLocks noChangeArrowheads="1"/>
          </p:cNvSpPr>
          <p:nvPr/>
        </p:nvSpPr>
        <p:spPr bwMode="auto">
          <a:xfrm>
            <a:off x="1253981" y="3886200"/>
            <a:ext cx="6213475" cy="175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342900" indent="-342900" algn="ctr" eaLnBrk="0" hangingPunct="0">
              <a:lnSpc>
                <a:spcPct val="80000"/>
              </a:lnSpc>
              <a:spcBef>
                <a:spcPct val="20000"/>
              </a:spcBef>
            </a:pPr>
            <a:endParaRPr lang="es-ES" sz="1400"/>
          </a:p>
          <a:p>
            <a:pPr marL="342900" indent="-342900" algn="ctr" eaLnBrk="0" hangingPunct="0">
              <a:lnSpc>
                <a:spcPct val="80000"/>
              </a:lnSpc>
              <a:spcBef>
                <a:spcPct val="20000"/>
              </a:spcBef>
            </a:pPr>
            <a:endParaRPr lang="es-ES" sz="1400"/>
          </a:p>
          <a:p>
            <a:pPr marL="342900" indent="-342900" algn="ctr" eaLnBrk="0" hangingPunct="0">
              <a:lnSpc>
                <a:spcPct val="80000"/>
              </a:lnSpc>
              <a:spcBef>
                <a:spcPct val="20000"/>
              </a:spcBef>
            </a:pPr>
            <a:endParaRPr lang="es-ES" sz="1400">
              <a:latin typeface="Tahoma" pitchFamily="34" charset="0"/>
            </a:endParaRPr>
          </a:p>
          <a:p>
            <a:pPr marL="342900" indent="-342900" algn="ctr" eaLnBrk="0" hangingPunct="0">
              <a:lnSpc>
                <a:spcPct val="80000"/>
              </a:lnSpc>
              <a:spcBef>
                <a:spcPct val="20000"/>
              </a:spcBef>
            </a:pPr>
            <a:endParaRPr lang="es-CO" sz="1400" b="1">
              <a:latin typeface="Tahoma" pitchFamily="34" charset="0"/>
            </a:endParaRPr>
          </a:p>
        </p:txBody>
      </p:sp>
      <p:sp>
        <p:nvSpPr>
          <p:cNvPr id="2052" name="Rectangle 5"/>
          <p:cNvSpPr>
            <a:spLocks noChangeArrowheads="1"/>
          </p:cNvSpPr>
          <p:nvPr/>
        </p:nvSpPr>
        <p:spPr bwMode="auto">
          <a:xfrm>
            <a:off x="1979613" y="5157192"/>
            <a:ext cx="5537200" cy="10801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gn="ctr">
              <a:spcBef>
                <a:spcPct val="20000"/>
              </a:spcBef>
            </a:pPr>
            <a:endParaRPr lang="es-ES" sz="1400" dirty="0"/>
          </a:p>
          <a:p>
            <a:pPr algn="ctr">
              <a:spcBef>
                <a:spcPct val="20000"/>
              </a:spcBef>
            </a:pPr>
            <a:r>
              <a:rPr lang="es-ES" sz="2400" b="1" dirty="0" smtClean="0">
                <a:latin typeface="Arial" pitchFamily="34" charset="0"/>
                <a:cs typeface="Arial" pitchFamily="34" charset="0"/>
              </a:rPr>
              <a:t>Santander </a:t>
            </a:r>
          </a:p>
          <a:p>
            <a:pPr algn="ctr">
              <a:spcBef>
                <a:spcPct val="20000"/>
              </a:spcBef>
            </a:pPr>
            <a:r>
              <a:rPr lang="es-ES" sz="2400" b="1" dirty="0" smtClean="0">
                <a:latin typeface="Arial" pitchFamily="34" charset="0"/>
                <a:cs typeface="Arial" pitchFamily="34" charset="0"/>
              </a:rPr>
              <a:t> 2013</a:t>
            </a:r>
            <a:endParaRPr lang="es-ES" sz="2400" b="1" dirty="0">
              <a:latin typeface="Arial" pitchFamily="34" charset="0"/>
              <a:cs typeface="Arial" pitchFamily="34" charset="0"/>
            </a:endParaRPr>
          </a:p>
          <a:p>
            <a:pPr algn="ctr">
              <a:spcBef>
                <a:spcPct val="20000"/>
              </a:spcBef>
            </a:pPr>
            <a:endParaRPr lang="es-ES" sz="2800" dirty="0"/>
          </a:p>
        </p:txBody>
      </p:sp>
      <p:sp>
        <p:nvSpPr>
          <p:cNvPr id="2053" name="4 CuadroTexto"/>
          <p:cNvSpPr txBox="1">
            <a:spLocks noChangeArrowheads="1"/>
          </p:cNvSpPr>
          <p:nvPr/>
        </p:nvSpPr>
        <p:spPr bwMode="auto">
          <a:xfrm>
            <a:off x="1116013" y="1556792"/>
            <a:ext cx="7743825" cy="400110"/>
          </a:xfrm>
          <a:prstGeom prst="rect">
            <a:avLst/>
          </a:prstGeom>
          <a:noFill/>
          <a:ln w="9525">
            <a:noFill/>
            <a:miter lim="800000"/>
            <a:headEnd/>
            <a:tailEnd/>
          </a:ln>
        </p:spPr>
        <p:txBody>
          <a:bodyPr>
            <a:spAutoFit/>
          </a:bodyPr>
          <a:lstStyle/>
          <a:p>
            <a:pPr algn="ctr">
              <a:spcBef>
                <a:spcPct val="20000"/>
              </a:spcBef>
              <a:defRPr/>
            </a:pPr>
            <a:r>
              <a:rPr lang="es-CO" sz="2000" b="1" dirty="0" smtClean="0">
                <a:latin typeface="Arial" pitchFamily="34" charset="0"/>
              </a:rPr>
              <a:t>DIRECCION DE CENSOS Y DEMOGRAFIA</a:t>
            </a:r>
            <a:r>
              <a:rPr lang="es-ES" sz="2000" b="1" dirty="0" smtClean="0"/>
              <a:t>      </a:t>
            </a:r>
            <a:endParaRPr lang="es-ES" sz="2000" dirty="0"/>
          </a:p>
        </p:txBody>
      </p:sp>
    </p:spTree>
    <p:extLst>
      <p:ext uri="{BB962C8B-B14F-4D97-AF65-F5344CB8AC3E}">
        <p14:creationId xmlns="" xmlns:p14="http://schemas.microsoft.com/office/powerpoint/2010/main" val="24584797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755650" y="1067195"/>
            <a:ext cx="7920038" cy="400050"/>
          </a:xfrm>
          <a:prstGeom prst="rect">
            <a:avLst/>
          </a:prstGeom>
          <a:noFill/>
          <a:ln w="9525">
            <a:noFill/>
            <a:miter lim="800000"/>
            <a:headEnd/>
            <a:tailEnd/>
          </a:ln>
        </p:spPr>
        <p:txBody>
          <a:bodyPr>
            <a:spAutoFit/>
          </a:bodyPr>
          <a:lstStyle/>
          <a:p>
            <a:pPr algn="ctr" eaLnBrk="0" hangingPunct="0">
              <a:defRPr/>
            </a:pPr>
            <a:r>
              <a:rPr lang="es-ES_tradnl" sz="2000" b="1" dirty="0">
                <a:solidFill>
                  <a:srgbClr val="0070C0"/>
                </a:solidFill>
                <a:latin typeface="Arial" pitchFamily="34" charset="0"/>
                <a:cs typeface="Arial" pitchFamily="34" charset="0"/>
              </a:rPr>
              <a:t>CAUSAS  BASICA DE MUERTE</a:t>
            </a:r>
            <a:endParaRPr lang="es-ES" sz="2000" b="1" dirty="0">
              <a:solidFill>
                <a:srgbClr val="0070C0"/>
              </a:solidFill>
              <a:latin typeface="Arial" pitchFamily="34" charset="0"/>
              <a:cs typeface="Arial" pitchFamily="34" charset="0"/>
            </a:endParaRPr>
          </a:p>
        </p:txBody>
      </p:sp>
      <p:sp>
        <p:nvSpPr>
          <p:cNvPr id="7" name="6 CuadroTexto"/>
          <p:cNvSpPr txBox="1"/>
          <p:nvPr/>
        </p:nvSpPr>
        <p:spPr>
          <a:xfrm>
            <a:off x="1428750" y="4500563"/>
            <a:ext cx="7000875" cy="369887"/>
          </a:xfrm>
          <a:prstGeom prst="rect">
            <a:avLst/>
          </a:prstGeom>
          <a:noFill/>
          <a:ln w="12700">
            <a:solidFill>
              <a:schemeClr val="bg1"/>
            </a:solidFill>
          </a:ln>
        </p:spPr>
        <p:txBody>
          <a:bodyPr>
            <a:spAutoFit/>
          </a:bodyPr>
          <a:lstStyle/>
          <a:p>
            <a:pPr algn="just">
              <a:defRPr/>
            </a:pPr>
            <a:endParaRPr lang="es-ES" dirty="0">
              <a:latin typeface="+mn-lt"/>
            </a:endParaRPr>
          </a:p>
        </p:txBody>
      </p:sp>
      <p:sp>
        <p:nvSpPr>
          <p:cNvPr id="13316" name="5 CuadroTexto"/>
          <p:cNvSpPr txBox="1">
            <a:spLocks noChangeArrowheads="1"/>
          </p:cNvSpPr>
          <p:nvPr/>
        </p:nvSpPr>
        <p:spPr bwMode="auto">
          <a:xfrm>
            <a:off x="1428750" y="1785938"/>
            <a:ext cx="6929438" cy="2216150"/>
          </a:xfrm>
          <a:prstGeom prst="rect">
            <a:avLst/>
          </a:prstGeom>
          <a:noFill/>
          <a:ln w="9525">
            <a:solidFill>
              <a:schemeClr val="accent1">
                <a:lumMod val="50000"/>
              </a:schemeClr>
            </a:solidFill>
            <a:miter lim="800000"/>
            <a:headEnd/>
            <a:tailEnd/>
          </a:ln>
        </p:spPr>
        <p:txBody>
          <a:bodyPr>
            <a:spAutoFit/>
          </a:bodyPr>
          <a:lstStyle/>
          <a:p>
            <a:pPr>
              <a:defRPr/>
            </a:pPr>
            <a:endParaRPr lang="es-ES" sz="2000" dirty="0"/>
          </a:p>
          <a:p>
            <a:pPr algn="just">
              <a:defRPr/>
            </a:pPr>
            <a:r>
              <a:rPr lang="es-ES" sz="2000" dirty="0"/>
              <a:t>Es la enfermedad o lesión que inicio la cadena de acontecimientos patológicos que condujeron a la muerte</a:t>
            </a:r>
          </a:p>
          <a:p>
            <a:pPr algn="just">
              <a:defRPr/>
            </a:pPr>
            <a:endParaRPr lang="es-ES" sz="2000" dirty="0"/>
          </a:p>
          <a:p>
            <a:pPr algn="just">
              <a:defRPr/>
            </a:pPr>
            <a:r>
              <a:rPr lang="es-ES" sz="2000" dirty="0"/>
              <a:t>Las circunstancias del accidente o situación de violencia que produjo la lesión fatal. </a:t>
            </a:r>
            <a:r>
              <a:rPr lang="es-ES" sz="2000" dirty="0" smtClean="0"/>
              <a:t>(OMS)</a:t>
            </a:r>
            <a:endParaRPr lang="es-ES" sz="2000" dirty="0"/>
          </a:p>
          <a:p>
            <a:pPr>
              <a:defRPr/>
            </a:pPr>
            <a:endParaRPr lang="es-ES" dirty="0"/>
          </a:p>
        </p:txBody>
      </p:sp>
    </p:spTree>
    <p:extLst>
      <p:ext uri="{BB962C8B-B14F-4D97-AF65-F5344CB8AC3E}">
        <p14:creationId xmlns="" xmlns:p14="http://schemas.microsoft.com/office/powerpoint/2010/main" val="24367112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3132138" y="1022350"/>
            <a:ext cx="3240087" cy="400050"/>
          </a:xfrm>
          <a:prstGeom prst="rect">
            <a:avLst/>
          </a:prstGeom>
          <a:noFill/>
          <a:ln w="9525">
            <a:noFill/>
            <a:miter lim="800000"/>
            <a:headEnd/>
            <a:tailEnd/>
          </a:ln>
        </p:spPr>
        <p:txBody>
          <a:bodyPr>
            <a:spAutoFit/>
          </a:bodyPr>
          <a:lstStyle/>
          <a:p>
            <a:pPr algn="ctr" eaLnBrk="0" hangingPunct="0">
              <a:defRPr/>
            </a:pPr>
            <a:r>
              <a:rPr lang="es-ES_tradnl" sz="2000" b="1" dirty="0">
                <a:solidFill>
                  <a:srgbClr val="0070C0"/>
                </a:solidFill>
                <a:latin typeface="Arial" pitchFamily="34" charset="0"/>
                <a:cs typeface="Arial" pitchFamily="34" charset="0"/>
              </a:rPr>
              <a:t>SECUENCIA</a:t>
            </a:r>
            <a:endParaRPr lang="es-ES" sz="2000" b="1" dirty="0">
              <a:solidFill>
                <a:srgbClr val="0070C0"/>
              </a:solidFill>
              <a:latin typeface="Arial" pitchFamily="34" charset="0"/>
              <a:cs typeface="Arial" pitchFamily="34" charset="0"/>
            </a:endParaRPr>
          </a:p>
        </p:txBody>
      </p:sp>
      <p:sp>
        <p:nvSpPr>
          <p:cNvPr id="5" name="4 CuadroTexto"/>
          <p:cNvSpPr txBox="1"/>
          <p:nvPr/>
        </p:nvSpPr>
        <p:spPr>
          <a:xfrm>
            <a:off x="971550" y="1773238"/>
            <a:ext cx="7632700" cy="2216150"/>
          </a:xfrm>
          <a:prstGeom prst="rect">
            <a:avLst/>
          </a:prstGeom>
          <a:noFill/>
          <a:ln>
            <a:solidFill>
              <a:schemeClr val="accent1">
                <a:lumMod val="50000"/>
              </a:schemeClr>
            </a:solidFill>
          </a:ln>
        </p:spPr>
        <p:txBody>
          <a:bodyPr>
            <a:spAutoFit/>
          </a:bodyPr>
          <a:lstStyle/>
          <a:p>
            <a:pPr algn="just">
              <a:defRPr/>
            </a:pPr>
            <a:endParaRPr lang="es-ES" sz="2300" dirty="0">
              <a:latin typeface="+mj-lt"/>
            </a:endParaRPr>
          </a:p>
          <a:p>
            <a:pPr algn="just">
              <a:defRPr/>
            </a:pPr>
            <a:r>
              <a:rPr lang="es-ES" sz="2300" dirty="0">
                <a:latin typeface="+mj-lt"/>
              </a:rPr>
              <a:t>Se refiere a dos o mas afecciones o acontecimientos, anotados en líneas sucesivas de la parte I de certificado, en la que cada afección es una causa aceptable de la registrada en la línea superior.</a:t>
            </a:r>
          </a:p>
          <a:p>
            <a:pPr algn="just">
              <a:defRPr/>
            </a:pPr>
            <a:endParaRPr lang="es-ES" sz="2300" dirty="0">
              <a:latin typeface="+mj-lt"/>
            </a:endParaRPr>
          </a:p>
        </p:txBody>
      </p:sp>
    </p:spTree>
    <p:extLst>
      <p:ext uri="{BB962C8B-B14F-4D97-AF65-F5344CB8AC3E}">
        <p14:creationId xmlns="" xmlns:p14="http://schemas.microsoft.com/office/powerpoint/2010/main" val="9938216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defuncionultim4 copy"/>
          <p:cNvPicPr>
            <a:picLocks noChangeAspect="1" noChangeArrowheads="1"/>
          </p:cNvPicPr>
          <p:nvPr/>
        </p:nvPicPr>
        <p:blipFill>
          <a:blip r:embed="rId2">
            <a:extLst>
              <a:ext uri="{28A0092B-C50C-407E-A947-70E740481C1C}">
                <a14:useLocalDpi xmlns="" xmlns:a14="http://schemas.microsoft.com/office/drawing/2010/main" val="0"/>
              </a:ext>
            </a:extLst>
          </a:blip>
          <a:srcRect l="9201" t="51138" r="9833" b="25008"/>
          <a:stretch>
            <a:fillRect/>
          </a:stretch>
        </p:blipFill>
        <p:spPr bwMode="auto">
          <a:xfrm>
            <a:off x="900113" y="692150"/>
            <a:ext cx="7696200" cy="5283200"/>
          </a:xfrm>
          <a:prstGeom prst="rect">
            <a:avLst/>
          </a:prstGeom>
          <a:solidFill>
            <a:srgbClr val="00B050"/>
          </a:solidFill>
          <a:ln>
            <a:noFill/>
          </a:ln>
          <a:extLs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2565400"/>
            <a:ext cx="2303462"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    </a:t>
            </a:r>
            <a:r>
              <a:rPr lang="es-CO" b="1" dirty="0">
                <a:solidFill>
                  <a:srgbClr val="0070C0"/>
                </a:solidFill>
                <a:latin typeface="Tahoma" pitchFamily="34" charset="0"/>
              </a:rPr>
              <a:t>Causa Directa</a:t>
            </a:r>
            <a:endParaRPr lang="es-ES" b="1" dirty="0">
              <a:solidFill>
                <a:srgbClr val="0070C0"/>
              </a:solidFill>
              <a:latin typeface="Tahoma" pitchFamily="34" charset="0"/>
            </a:endParaRPr>
          </a:p>
        </p:txBody>
      </p:sp>
      <p:sp>
        <p:nvSpPr>
          <p:cNvPr id="111620" name="Rectangle 4"/>
          <p:cNvSpPr>
            <a:spLocks noChangeArrowheads="1"/>
          </p:cNvSpPr>
          <p:nvPr/>
        </p:nvSpPr>
        <p:spPr bwMode="auto">
          <a:xfrm>
            <a:off x="3200400" y="2997200"/>
            <a:ext cx="2740025" cy="369888"/>
          </a:xfrm>
          <a:prstGeom prst="rect">
            <a:avLst/>
          </a:prstGeom>
          <a:noFill/>
          <a:ln w="9525">
            <a:noFill/>
            <a:miter lim="800000"/>
            <a:headEnd/>
            <a:tailEnd/>
          </a:ln>
        </p:spPr>
        <p:txBody>
          <a:bodyPr>
            <a:spAutoFit/>
          </a:bodyPr>
          <a:lstStyle/>
          <a:p>
            <a:pPr>
              <a:defRPr/>
            </a:pPr>
            <a:r>
              <a:rPr lang="es-CO" dirty="0">
                <a:solidFill>
                  <a:srgbClr val="0070C0"/>
                </a:solidFill>
                <a:latin typeface="Tahoma" pitchFamily="34" charset="0"/>
              </a:rPr>
              <a:t>   </a:t>
            </a:r>
            <a:r>
              <a:rPr lang="es-CO" b="1" dirty="0">
                <a:solidFill>
                  <a:srgbClr val="0070C0"/>
                </a:solidFill>
                <a:latin typeface="Tahoma" pitchFamily="34" charset="0"/>
              </a:rPr>
              <a:t>Causa Intermedia</a:t>
            </a:r>
            <a:endParaRPr lang="es-ES" b="1" dirty="0">
              <a:solidFill>
                <a:srgbClr val="0070C0"/>
              </a:solidFill>
              <a:latin typeface="Tahoma" pitchFamily="34" charset="0"/>
            </a:endParaRPr>
          </a:p>
        </p:txBody>
      </p:sp>
      <p:sp>
        <p:nvSpPr>
          <p:cNvPr id="111621" name="Rectangle 5"/>
          <p:cNvSpPr>
            <a:spLocks noChangeArrowheads="1"/>
          </p:cNvSpPr>
          <p:nvPr/>
        </p:nvSpPr>
        <p:spPr bwMode="auto">
          <a:xfrm>
            <a:off x="3419475" y="3500438"/>
            <a:ext cx="2376488" cy="369887"/>
          </a:xfrm>
          <a:prstGeom prst="rect">
            <a:avLst/>
          </a:prstGeom>
          <a:noFill/>
          <a:ln w="9525">
            <a:noFill/>
            <a:miter lim="800000"/>
            <a:headEnd/>
            <a:tailEnd/>
          </a:ln>
        </p:spPr>
        <p:txBody>
          <a:bodyPr>
            <a:spAutoFit/>
          </a:bodyPr>
          <a:lstStyle/>
          <a:p>
            <a:pPr>
              <a:defRPr/>
            </a:pPr>
            <a:r>
              <a:rPr lang="es-CO" b="1" dirty="0">
                <a:solidFill>
                  <a:srgbClr val="0070C0"/>
                </a:solidFill>
                <a:latin typeface="Tahoma" pitchFamily="34" charset="0"/>
              </a:rPr>
              <a:t>Causa Intermedia</a:t>
            </a:r>
            <a:endParaRPr lang="es-ES" b="1" dirty="0">
              <a:solidFill>
                <a:srgbClr val="0070C0"/>
              </a:solidFill>
              <a:latin typeface="Tahoma" pitchFamily="34" charset="0"/>
            </a:endParaRPr>
          </a:p>
        </p:txBody>
      </p:sp>
      <p:sp>
        <p:nvSpPr>
          <p:cNvPr id="111622" name="Rectangle 6"/>
          <p:cNvSpPr>
            <a:spLocks noChangeArrowheads="1"/>
          </p:cNvSpPr>
          <p:nvPr/>
        </p:nvSpPr>
        <p:spPr bwMode="auto">
          <a:xfrm>
            <a:off x="2699792" y="3933825"/>
            <a:ext cx="4175671" cy="369332"/>
          </a:xfrm>
          <a:prstGeom prst="rect">
            <a:avLst/>
          </a:prstGeom>
          <a:noFill/>
          <a:ln w="9525">
            <a:noFill/>
            <a:miter lim="800000"/>
            <a:headEnd/>
            <a:tailEnd/>
          </a:ln>
        </p:spPr>
        <p:txBody>
          <a:bodyPr wrap="square">
            <a:spAutoFit/>
          </a:bodyPr>
          <a:lstStyle/>
          <a:p>
            <a:pPr>
              <a:defRPr/>
            </a:pPr>
            <a:r>
              <a:rPr lang="es-CO" b="1" dirty="0">
                <a:solidFill>
                  <a:srgbClr val="0070C0"/>
                </a:solidFill>
                <a:latin typeface="Tahoma" pitchFamily="34" charset="0"/>
              </a:rPr>
              <a:t>Causa Antecedente Originaria</a:t>
            </a:r>
            <a:endParaRPr lang="es-ES" b="1" dirty="0">
              <a:solidFill>
                <a:srgbClr val="0070C0"/>
              </a:solidFill>
              <a:latin typeface="Tahoma" pitchFamily="34" charset="0"/>
            </a:endParaRPr>
          </a:p>
        </p:txBody>
      </p:sp>
      <p:sp>
        <p:nvSpPr>
          <p:cNvPr id="15367" name="7 CuadroTexto"/>
          <p:cNvSpPr txBox="1">
            <a:spLocks noChangeArrowheads="1"/>
          </p:cNvSpPr>
          <p:nvPr/>
        </p:nvSpPr>
        <p:spPr bwMode="auto">
          <a:xfrm>
            <a:off x="7429500" y="3357563"/>
            <a:ext cx="1000125" cy="338137"/>
          </a:xfrm>
          <a:prstGeom prst="rect">
            <a:avLst/>
          </a:prstGeom>
          <a:noFill/>
          <a:ln w="9525">
            <a:noFill/>
            <a:miter lim="800000"/>
            <a:headEnd/>
            <a:tailEnd/>
          </a:ln>
        </p:spPr>
        <p:txBody>
          <a:bodyPr>
            <a:spAutoFit/>
          </a:bodyPr>
          <a:lstStyle/>
          <a:p>
            <a:pPr>
              <a:defRPr/>
            </a:pPr>
            <a:r>
              <a:rPr lang="es-ES" sz="1600" b="1" dirty="0">
                <a:solidFill>
                  <a:srgbClr val="0070C0"/>
                </a:solidFill>
              </a:rPr>
              <a:t>tiempos</a:t>
            </a:r>
          </a:p>
        </p:txBody>
      </p:sp>
      <p:sp>
        <p:nvSpPr>
          <p:cNvPr id="15368" name="AutoShape 6"/>
          <p:cNvSpPr>
            <a:spLocks noChangeArrowheads="1"/>
          </p:cNvSpPr>
          <p:nvPr/>
        </p:nvSpPr>
        <p:spPr bwMode="auto">
          <a:xfrm>
            <a:off x="6443663" y="2781300"/>
            <a:ext cx="504825" cy="1439863"/>
          </a:xfrm>
          <a:prstGeom prst="upArrow">
            <a:avLst>
              <a:gd name="adj1" fmla="val 50000"/>
              <a:gd name="adj2" fmla="val 38873"/>
            </a:avLst>
          </a:prstGeom>
          <a:solidFill>
            <a:srgbClr val="0070C0"/>
          </a:solidFill>
          <a:ln w="9525">
            <a:solidFill>
              <a:schemeClr val="tx1"/>
            </a:solidFill>
            <a:miter lim="800000"/>
            <a:headEnd/>
            <a:tailEnd/>
          </a:ln>
        </p:spPr>
        <p:txBody>
          <a:bodyPr wrap="none" anchor="ctr"/>
          <a:lstStyle/>
          <a:p>
            <a:pPr>
              <a:defRPr/>
            </a:pPr>
            <a:endParaRPr lang="es-ES">
              <a:solidFill>
                <a:srgbClr val="0070C0"/>
              </a:solidFill>
            </a:endParaRPr>
          </a:p>
        </p:txBody>
      </p:sp>
      <p:sp>
        <p:nvSpPr>
          <p:cNvPr id="15369" name="10 CuadroTexto"/>
          <p:cNvSpPr txBox="1">
            <a:spLocks noChangeArrowheads="1"/>
          </p:cNvSpPr>
          <p:nvPr/>
        </p:nvSpPr>
        <p:spPr bwMode="auto">
          <a:xfrm>
            <a:off x="7929563" y="2500313"/>
            <a:ext cx="500062" cy="523875"/>
          </a:xfrm>
          <a:prstGeom prst="rect">
            <a:avLst/>
          </a:prstGeom>
          <a:noFill/>
          <a:ln w="9525">
            <a:noFill/>
            <a:miter lim="800000"/>
            <a:headEnd/>
            <a:tailEnd/>
          </a:ln>
        </p:spPr>
        <p:txBody>
          <a:bodyPr>
            <a:spAutoFit/>
          </a:bodyPr>
          <a:lstStyle/>
          <a:p>
            <a:pPr>
              <a:defRPr/>
            </a:pPr>
            <a:r>
              <a:rPr lang="es-ES" sz="2800" b="1" dirty="0">
                <a:solidFill>
                  <a:srgbClr val="0070C0"/>
                </a:solidFill>
              </a:rPr>
              <a:t>&lt;</a:t>
            </a:r>
          </a:p>
        </p:txBody>
      </p:sp>
      <p:sp>
        <p:nvSpPr>
          <p:cNvPr id="15370" name="11 CuadroTexto"/>
          <p:cNvSpPr txBox="1">
            <a:spLocks noChangeArrowheads="1"/>
          </p:cNvSpPr>
          <p:nvPr/>
        </p:nvSpPr>
        <p:spPr bwMode="auto">
          <a:xfrm>
            <a:off x="8001000" y="3929063"/>
            <a:ext cx="500063" cy="523875"/>
          </a:xfrm>
          <a:prstGeom prst="rect">
            <a:avLst/>
          </a:prstGeom>
          <a:noFill/>
          <a:ln w="9525">
            <a:noFill/>
            <a:miter lim="800000"/>
            <a:headEnd/>
            <a:tailEnd/>
          </a:ln>
        </p:spPr>
        <p:txBody>
          <a:bodyPr>
            <a:spAutoFit/>
          </a:bodyPr>
          <a:lstStyle/>
          <a:p>
            <a:pPr>
              <a:defRPr/>
            </a:pPr>
            <a:r>
              <a:rPr lang="es-ES" sz="2800" b="1" dirty="0">
                <a:solidFill>
                  <a:srgbClr val="0070C0"/>
                </a:solidFill>
              </a:rPr>
              <a:t>&gt;</a:t>
            </a:r>
          </a:p>
        </p:txBody>
      </p:sp>
    </p:spTree>
    <p:extLst>
      <p:ext uri="{BB962C8B-B14F-4D97-AF65-F5344CB8AC3E}">
        <p14:creationId xmlns="" xmlns:p14="http://schemas.microsoft.com/office/powerpoint/2010/main" val="6037822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20"/>
                                        </p:tgtEl>
                                        <p:attrNameLst>
                                          <p:attrName>style.visibility</p:attrName>
                                        </p:attrNameLst>
                                      </p:cBhvr>
                                      <p:to>
                                        <p:strVal val="visible"/>
                                      </p:to>
                                    </p:set>
                                    <p:anim calcmode="lin" valueType="num">
                                      <p:cBhvr additive="base">
                                        <p:cTn id="13" dur="500" fill="hold"/>
                                        <p:tgtEl>
                                          <p:spTgt spid="111620"/>
                                        </p:tgtEl>
                                        <p:attrNameLst>
                                          <p:attrName>ppt_x</p:attrName>
                                        </p:attrNameLst>
                                      </p:cBhvr>
                                      <p:tavLst>
                                        <p:tav tm="0">
                                          <p:val>
                                            <p:strVal val="0-#ppt_w/2"/>
                                          </p:val>
                                        </p:tav>
                                        <p:tav tm="100000">
                                          <p:val>
                                            <p:strVal val="#ppt_x"/>
                                          </p:val>
                                        </p:tav>
                                      </p:tavLst>
                                    </p:anim>
                                    <p:anim calcmode="lin" valueType="num">
                                      <p:cBhvr additive="base">
                                        <p:cTn id="14"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iterate type="wd">
                                    <p:tmPct val="100000"/>
                                  </p:iterate>
                                  <p:childTnLst>
                                    <p:set>
                                      <p:cBhvr>
                                        <p:cTn id="18" dur="1" fill="hold">
                                          <p:stCondLst>
                                            <p:cond delay="0"/>
                                          </p:stCondLst>
                                        </p:cTn>
                                        <p:tgtEl>
                                          <p:spTgt spid="111621"/>
                                        </p:tgtEl>
                                        <p:attrNameLst>
                                          <p:attrName>style.visibility</p:attrName>
                                        </p:attrNameLst>
                                      </p:cBhvr>
                                      <p:to>
                                        <p:strVal val="visible"/>
                                      </p:to>
                                    </p:set>
                                    <p:anim calcmode="lin" valueType="num">
                                      <p:cBhvr additive="base">
                                        <p:cTn id="19" dur="300" fill="hold"/>
                                        <p:tgtEl>
                                          <p:spTgt spid="111621"/>
                                        </p:tgtEl>
                                        <p:attrNameLst>
                                          <p:attrName>ppt_x</p:attrName>
                                        </p:attrNameLst>
                                      </p:cBhvr>
                                      <p:tavLst>
                                        <p:tav tm="0">
                                          <p:val>
                                            <p:strVal val="#ppt_x"/>
                                          </p:val>
                                        </p:tav>
                                        <p:tav tm="100000">
                                          <p:val>
                                            <p:strVal val="#ppt_x"/>
                                          </p:val>
                                        </p:tav>
                                      </p:tavLst>
                                    </p:anim>
                                    <p:anim calcmode="lin" valueType="num">
                                      <p:cBhvr additive="base">
                                        <p:cTn id="20"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1622"/>
                                        </p:tgtEl>
                                        <p:attrNameLst>
                                          <p:attrName>style.visibility</p:attrName>
                                        </p:attrNameLst>
                                      </p:cBhvr>
                                      <p:to>
                                        <p:strVal val="visible"/>
                                      </p:to>
                                    </p:set>
                                    <p:anim calcmode="lin" valueType="num">
                                      <p:cBhvr additive="base">
                                        <p:cTn id="25" dur="500" fill="hold"/>
                                        <p:tgtEl>
                                          <p:spTgt spid="111622"/>
                                        </p:tgtEl>
                                        <p:attrNameLst>
                                          <p:attrName>ppt_x</p:attrName>
                                        </p:attrNameLst>
                                      </p:cBhvr>
                                      <p:tavLst>
                                        <p:tav tm="0">
                                          <p:val>
                                            <p:strVal val="0-#ppt_w/2"/>
                                          </p:val>
                                        </p:tav>
                                        <p:tav tm="100000">
                                          <p:val>
                                            <p:strVal val="#ppt_x"/>
                                          </p:val>
                                        </p:tav>
                                      </p:tavLst>
                                    </p:anim>
                                    <p:anim calcmode="lin" valueType="num">
                                      <p:cBhvr additive="base">
                                        <p:cTn id="26" dur="500" fill="hold"/>
                                        <p:tgtEl>
                                          <p:spTgt spid="1116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P spid="111620" grpId="0" autoUpdateAnimBg="0"/>
      <p:bldP spid="111621" grpId="0" autoUpdateAnimBg="0"/>
      <p:bldP spid="111622"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defuncionultim4 copy"/>
          <p:cNvPicPr>
            <a:picLocks noChangeAspect="1" noChangeArrowheads="1"/>
          </p:cNvPicPr>
          <p:nvPr/>
        </p:nvPicPr>
        <p:blipFill>
          <a:blip r:embed="rId2">
            <a:extLst>
              <a:ext uri="{28A0092B-C50C-407E-A947-70E740481C1C}">
                <a14:useLocalDpi xmlns="" xmlns:a14="http://schemas.microsoft.com/office/drawing/2010/main" val="0"/>
              </a:ext>
            </a:extLst>
          </a:blip>
          <a:srcRect l="9201" t="51138" r="9833" b="25008"/>
          <a:stretch>
            <a:fillRect/>
          </a:stretch>
        </p:blipFill>
        <p:spPr bwMode="auto">
          <a:xfrm>
            <a:off x="1214438" y="785813"/>
            <a:ext cx="7696200" cy="5283200"/>
          </a:xfrm>
          <a:prstGeom prst="rect">
            <a:avLst/>
          </a:prstGeom>
          <a:solidFill>
            <a:srgbClr val="00B050"/>
          </a:solidFill>
          <a:ln>
            <a:noFill/>
          </a:ln>
          <a:extLs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2565400"/>
            <a:ext cx="2303462"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    shock séptico</a:t>
            </a:r>
            <a:endParaRPr lang="es-ES" sz="2000" dirty="0">
              <a:solidFill>
                <a:srgbClr val="0070C0"/>
              </a:solidFill>
              <a:latin typeface="Tahoma" pitchFamily="34" charset="0"/>
            </a:endParaRPr>
          </a:p>
        </p:txBody>
      </p:sp>
      <p:sp>
        <p:nvSpPr>
          <p:cNvPr id="111620" name="Rectangle 4"/>
          <p:cNvSpPr>
            <a:spLocks noChangeArrowheads="1"/>
          </p:cNvSpPr>
          <p:nvPr/>
        </p:nvSpPr>
        <p:spPr bwMode="auto">
          <a:xfrm>
            <a:off x="3714750" y="2997200"/>
            <a:ext cx="2225675"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peritonitis</a:t>
            </a:r>
            <a:endParaRPr lang="es-ES" sz="2000" dirty="0">
              <a:solidFill>
                <a:srgbClr val="0070C0"/>
              </a:solidFill>
              <a:latin typeface="Tahoma" pitchFamily="34" charset="0"/>
            </a:endParaRPr>
          </a:p>
        </p:txBody>
      </p:sp>
      <p:sp>
        <p:nvSpPr>
          <p:cNvPr id="111621" name="Rectangle 5"/>
          <p:cNvSpPr>
            <a:spLocks noChangeArrowheads="1"/>
          </p:cNvSpPr>
          <p:nvPr/>
        </p:nvSpPr>
        <p:spPr bwMode="auto">
          <a:xfrm>
            <a:off x="3786188" y="3500438"/>
            <a:ext cx="2500312"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colecistitis</a:t>
            </a:r>
            <a:endParaRPr lang="es-ES" sz="2000" dirty="0">
              <a:solidFill>
                <a:srgbClr val="0070C0"/>
              </a:solidFill>
              <a:latin typeface="Tahoma" pitchFamily="34" charset="0"/>
            </a:endParaRPr>
          </a:p>
        </p:txBody>
      </p:sp>
      <p:sp>
        <p:nvSpPr>
          <p:cNvPr id="111622" name="Rectangle 6"/>
          <p:cNvSpPr>
            <a:spLocks noChangeArrowheads="1"/>
          </p:cNvSpPr>
          <p:nvPr/>
        </p:nvSpPr>
        <p:spPr bwMode="auto">
          <a:xfrm>
            <a:off x="3348038" y="4643438"/>
            <a:ext cx="3527425"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         diabetes</a:t>
            </a:r>
            <a:endParaRPr lang="es-ES" sz="2000" dirty="0">
              <a:solidFill>
                <a:srgbClr val="0070C0"/>
              </a:solidFill>
              <a:latin typeface="Tahoma" pitchFamily="34" charset="0"/>
            </a:endParaRPr>
          </a:p>
        </p:txBody>
      </p:sp>
      <p:sp>
        <p:nvSpPr>
          <p:cNvPr id="16391" name="12 CuadroTexto"/>
          <p:cNvSpPr txBox="1">
            <a:spLocks noChangeArrowheads="1"/>
          </p:cNvSpPr>
          <p:nvPr/>
        </p:nvSpPr>
        <p:spPr bwMode="auto">
          <a:xfrm>
            <a:off x="7215188" y="2643188"/>
            <a:ext cx="642937"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a:t>0 4</a:t>
            </a:r>
          </a:p>
        </p:txBody>
      </p:sp>
      <p:sp>
        <p:nvSpPr>
          <p:cNvPr id="16392" name="13 CuadroTexto"/>
          <p:cNvSpPr txBox="1">
            <a:spLocks noChangeArrowheads="1"/>
          </p:cNvSpPr>
          <p:nvPr/>
        </p:nvSpPr>
        <p:spPr bwMode="auto">
          <a:xfrm>
            <a:off x="7858125" y="2571750"/>
            <a:ext cx="85725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a:t>horas</a:t>
            </a:r>
          </a:p>
        </p:txBody>
      </p:sp>
      <p:sp>
        <p:nvSpPr>
          <p:cNvPr id="16393" name="14 CuadroTexto"/>
          <p:cNvSpPr txBox="1">
            <a:spLocks noChangeArrowheads="1"/>
          </p:cNvSpPr>
          <p:nvPr/>
        </p:nvSpPr>
        <p:spPr bwMode="auto">
          <a:xfrm>
            <a:off x="7286625" y="3143250"/>
            <a:ext cx="158115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a:t>1 2  horas</a:t>
            </a:r>
          </a:p>
        </p:txBody>
      </p:sp>
      <p:sp>
        <p:nvSpPr>
          <p:cNvPr id="16394" name="15 CuadroTexto"/>
          <p:cNvSpPr txBox="1">
            <a:spLocks noChangeArrowheads="1"/>
          </p:cNvSpPr>
          <p:nvPr/>
        </p:nvSpPr>
        <p:spPr bwMode="auto">
          <a:xfrm>
            <a:off x="7215188" y="3571875"/>
            <a:ext cx="1652587"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a:t>0 4   días</a:t>
            </a:r>
          </a:p>
        </p:txBody>
      </p:sp>
      <p:sp>
        <p:nvSpPr>
          <p:cNvPr id="16395" name="16 CuadroTexto"/>
          <p:cNvSpPr txBox="1">
            <a:spLocks noChangeArrowheads="1"/>
          </p:cNvSpPr>
          <p:nvPr/>
        </p:nvSpPr>
        <p:spPr bwMode="auto">
          <a:xfrm>
            <a:off x="7215188" y="4786313"/>
            <a:ext cx="1652587"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a:t> 1 0  años</a:t>
            </a:r>
          </a:p>
        </p:txBody>
      </p:sp>
      <p:sp>
        <p:nvSpPr>
          <p:cNvPr id="18" name="Rectangle 5"/>
          <p:cNvSpPr>
            <a:spLocks noChangeArrowheads="1"/>
          </p:cNvSpPr>
          <p:nvPr/>
        </p:nvSpPr>
        <p:spPr bwMode="auto">
          <a:xfrm>
            <a:off x="3786188" y="4000500"/>
            <a:ext cx="2652712"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colelitiasis</a:t>
            </a:r>
            <a:endParaRPr lang="es-ES" sz="2000" dirty="0">
              <a:solidFill>
                <a:srgbClr val="0070C0"/>
              </a:solidFill>
              <a:latin typeface="Tahoma" pitchFamily="34" charset="0"/>
            </a:endParaRPr>
          </a:p>
        </p:txBody>
      </p:sp>
      <p:sp>
        <p:nvSpPr>
          <p:cNvPr id="16397" name="19 CuadroTexto"/>
          <p:cNvSpPr txBox="1">
            <a:spLocks noChangeArrowheads="1"/>
          </p:cNvSpPr>
          <p:nvPr/>
        </p:nvSpPr>
        <p:spPr bwMode="auto">
          <a:xfrm>
            <a:off x="7215188" y="4143375"/>
            <a:ext cx="1652587"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a:t>0 3   meses</a:t>
            </a:r>
          </a:p>
        </p:txBody>
      </p:sp>
    </p:spTree>
    <p:extLst>
      <p:ext uri="{BB962C8B-B14F-4D97-AF65-F5344CB8AC3E}">
        <p14:creationId xmlns="" xmlns:p14="http://schemas.microsoft.com/office/powerpoint/2010/main" val="26700618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20"/>
                                        </p:tgtEl>
                                        <p:attrNameLst>
                                          <p:attrName>style.visibility</p:attrName>
                                        </p:attrNameLst>
                                      </p:cBhvr>
                                      <p:to>
                                        <p:strVal val="visible"/>
                                      </p:to>
                                    </p:set>
                                    <p:anim calcmode="lin" valueType="num">
                                      <p:cBhvr additive="base">
                                        <p:cTn id="13" dur="500" fill="hold"/>
                                        <p:tgtEl>
                                          <p:spTgt spid="111620"/>
                                        </p:tgtEl>
                                        <p:attrNameLst>
                                          <p:attrName>ppt_x</p:attrName>
                                        </p:attrNameLst>
                                      </p:cBhvr>
                                      <p:tavLst>
                                        <p:tav tm="0">
                                          <p:val>
                                            <p:strVal val="0-#ppt_w/2"/>
                                          </p:val>
                                        </p:tav>
                                        <p:tav tm="100000">
                                          <p:val>
                                            <p:strVal val="#ppt_x"/>
                                          </p:val>
                                        </p:tav>
                                      </p:tavLst>
                                    </p:anim>
                                    <p:anim calcmode="lin" valueType="num">
                                      <p:cBhvr additive="base">
                                        <p:cTn id="14"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iterate type="wd">
                                    <p:tmPct val="100000"/>
                                  </p:iterate>
                                  <p:childTnLst>
                                    <p:set>
                                      <p:cBhvr>
                                        <p:cTn id="18" dur="1" fill="hold">
                                          <p:stCondLst>
                                            <p:cond delay="0"/>
                                          </p:stCondLst>
                                        </p:cTn>
                                        <p:tgtEl>
                                          <p:spTgt spid="111621"/>
                                        </p:tgtEl>
                                        <p:attrNameLst>
                                          <p:attrName>style.visibility</p:attrName>
                                        </p:attrNameLst>
                                      </p:cBhvr>
                                      <p:to>
                                        <p:strVal val="visible"/>
                                      </p:to>
                                    </p:set>
                                    <p:anim calcmode="lin" valueType="num">
                                      <p:cBhvr additive="base">
                                        <p:cTn id="19" dur="300" fill="hold"/>
                                        <p:tgtEl>
                                          <p:spTgt spid="111621"/>
                                        </p:tgtEl>
                                        <p:attrNameLst>
                                          <p:attrName>ppt_x</p:attrName>
                                        </p:attrNameLst>
                                      </p:cBhvr>
                                      <p:tavLst>
                                        <p:tav tm="0">
                                          <p:val>
                                            <p:strVal val="#ppt_x"/>
                                          </p:val>
                                        </p:tav>
                                        <p:tav tm="100000">
                                          <p:val>
                                            <p:strVal val="#ppt_x"/>
                                          </p:val>
                                        </p:tav>
                                      </p:tavLst>
                                    </p:anim>
                                    <p:anim calcmode="lin" valueType="num">
                                      <p:cBhvr additive="base">
                                        <p:cTn id="20"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1622"/>
                                        </p:tgtEl>
                                        <p:attrNameLst>
                                          <p:attrName>style.visibility</p:attrName>
                                        </p:attrNameLst>
                                      </p:cBhvr>
                                      <p:to>
                                        <p:strVal val="visible"/>
                                      </p:to>
                                    </p:set>
                                    <p:anim calcmode="lin" valueType="num">
                                      <p:cBhvr additive="base">
                                        <p:cTn id="25" dur="500" fill="hold"/>
                                        <p:tgtEl>
                                          <p:spTgt spid="111622"/>
                                        </p:tgtEl>
                                        <p:attrNameLst>
                                          <p:attrName>ppt_x</p:attrName>
                                        </p:attrNameLst>
                                      </p:cBhvr>
                                      <p:tavLst>
                                        <p:tav tm="0">
                                          <p:val>
                                            <p:strVal val="0-#ppt_w/2"/>
                                          </p:val>
                                        </p:tav>
                                        <p:tav tm="100000">
                                          <p:val>
                                            <p:strVal val="#ppt_x"/>
                                          </p:val>
                                        </p:tav>
                                      </p:tavLst>
                                    </p:anim>
                                    <p:anim calcmode="lin" valueType="num">
                                      <p:cBhvr additive="base">
                                        <p:cTn id="26" dur="500" fill="hold"/>
                                        <p:tgtEl>
                                          <p:spTgt spid="111622"/>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iterate type="wd">
                                    <p:tmPct val="100000"/>
                                  </p:iterate>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300" fill="hold"/>
                                        <p:tgtEl>
                                          <p:spTgt spid="18"/>
                                        </p:tgtEl>
                                        <p:attrNameLst>
                                          <p:attrName>ppt_x</p:attrName>
                                        </p:attrNameLst>
                                      </p:cBhvr>
                                      <p:tavLst>
                                        <p:tav tm="0">
                                          <p:val>
                                            <p:strVal val="#ppt_x"/>
                                          </p:val>
                                        </p:tav>
                                        <p:tav tm="100000">
                                          <p:val>
                                            <p:strVal val="#ppt_x"/>
                                          </p:val>
                                        </p:tav>
                                      </p:tavLst>
                                    </p:anim>
                                    <p:anim calcmode="lin" valueType="num">
                                      <p:cBhvr additive="base">
                                        <p:cTn id="32" dur="3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P spid="111620" grpId="0" autoUpdateAnimBg="0"/>
      <p:bldP spid="111621" grpId="0" autoUpdateAnimBg="0"/>
      <p:bldP spid="111622" grpId="0" autoUpdateAnimBg="0"/>
      <p:bldP spid="18"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1187450" y="1357313"/>
            <a:ext cx="7696200" cy="4691062"/>
          </a:xfrm>
          <a:prstGeom prst="rect">
            <a:avLst/>
          </a:prstGeom>
          <a:solidFill>
            <a:srgbClr val="00B050"/>
          </a:solidFill>
          <a:ln>
            <a:noFill/>
          </a:ln>
          <a:extLs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2857500"/>
            <a:ext cx="2303462"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C00000"/>
                </a:solidFill>
                <a:latin typeface="Tahoma" pitchFamily="34" charset="0"/>
              </a:rPr>
              <a:t>    shock séptico</a:t>
            </a:r>
            <a:endParaRPr lang="es-ES" sz="2000">
              <a:solidFill>
                <a:srgbClr val="C00000"/>
              </a:solidFill>
              <a:latin typeface="Tahoma" pitchFamily="34" charset="0"/>
            </a:endParaRPr>
          </a:p>
        </p:txBody>
      </p:sp>
      <p:sp>
        <p:nvSpPr>
          <p:cNvPr id="17412" name="7 CuadroTexto"/>
          <p:cNvSpPr txBox="1">
            <a:spLocks noChangeArrowheads="1"/>
          </p:cNvSpPr>
          <p:nvPr/>
        </p:nvSpPr>
        <p:spPr bwMode="auto">
          <a:xfrm>
            <a:off x="2357438" y="642938"/>
            <a:ext cx="4786312"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a:solidFill>
                  <a:srgbClr val="C00000"/>
                </a:solidFill>
              </a:rPr>
              <a:t>MAL  DILIGENCIADO</a:t>
            </a:r>
          </a:p>
        </p:txBody>
      </p:sp>
    </p:spTree>
    <p:extLst>
      <p:ext uri="{BB962C8B-B14F-4D97-AF65-F5344CB8AC3E}">
        <p14:creationId xmlns="" xmlns:p14="http://schemas.microsoft.com/office/powerpoint/2010/main" val="29051854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4"/>
          <p:cNvSpPr txBox="1">
            <a:spLocks noChangeArrowheads="1"/>
          </p:cNvSpPr>
          <p:nvPr/>
        </p:nvSpPr>
        <p:spPr bwMode="auto">
          <a:xfrm>
            <a:off x="3646488" y="3357563"/>
            <a:ext cx="1997075" cy="646331"/>
          </a:xfrm>
          <a:prstGeom prst="rect">
            <a:avLst/>
          </a:prstGeom>
          <a:solidFill>
            <a:srgbClr val="FFC000">
              <a:alpha val="50980"/>
            </a:srgbClr>
          </a:solidFill>
          <a:ln w="12700">
            <a:solidFill>
              <a:schemeClr val="tx1"/>
            </a:solidFill>
            <a:miter lim="800000"/>
            <a:headEnd type="none" w="sm" len="sm"/>
            <a:tailEnd type="none" w="sm" len="sm"/>
          </a:ln>
        </p:spPr>
        <p:txBody>
          <a:bodyPr>
            <a:spAutoFit/>
          </a:bodyPr>
          <a:lstStyle>
            <a:lvl1pPr defTabSz="762000" eaLnBrk="0" hangingPunct="0">
              <a:defRPr>
                <a:solidFill>
                  <a:schemeClr val="tx1"/>
                </a:solidFill>
                <a:latin typeface="Arial" charset="0"/>
              </a:defRPr>
            </a:lvl1pPr>
            <a:lvl2pPr marL="742950" indent="-285750" defTabSz="762000" eaLnBrk="0" hangingPunct="0">
              <a:defRPr>
                <a:solidFill>
                  <a:schemeClr val="tx1"/>
                </a:solidFill>
                <a:latin typeface="Arial" charset="0"/>
              </a:defRPr>
            </a:lvl2pPr>
            <a:lvl3pPr marL="1143000" indent="-228600" defTabSz="762000" eaLnBrk="0" hangingPunct="0">
              <a:defRPr>
                <a:solidFill>
                  <a:schemeClr val="tx1"/>
                </a:solidFill>
                <a:latin typeface="Arial" charset="0"/>
              </a:defRPr>
            </a:lvl3pPr>
            <a:lvl4pPr marL="1600200" indent="-228600" defTabSz="762000" eaLnBrk="0" hangingPunct="0">
              <a:defRPr>
                <a:solidFill>
                  <a:schemeClr val="tx1"/>
                </a:solidFill>
                <a:latin typeface="Arial" charset="0"/>
              </a:defRPr>
            </a:lvl4pPr>
            <a:lvl5pPr marL="2057400" indent="-228600" defTabSz="762000" eaLnBrk="0" hangingPunct="0">
              <a:defRPr>
                <a:solidFill>
                  <a:schemeClr val="tx1"/>
                </a:solidFill>
                <a:latin typeface="Arial" charset="0"/>
              </a:defRPr>
            </a:lvl5pPr>
            <a:lvl6pPr marL="2514600" indent="-228600" defTabSz="762000" eaLnBrk="0" fontAlgn="base" hangingPunct="0">
              <a:spcBef>
                <a:spcPct val="0"/>
              </a:spcBef>
              <a:spcAft>
                <a:spcPct val="0"/>
              </a:spcAft>
              <a:defRPr>
                <a:solidFill>
                  <a:schemeClr val="tx1"/>
                </a:solidFill>
                <a:latin typeface="Arial" charset="0"/>
              </a:defRPr>
            </a:lvl6pPr>
            <a:lvl7pPr marL="2971800" indent="-228600" defTabSz="762000" eaLnBrk="0" fontAlgn="base" hangingPunct="0">
              <a:spcBef>
                <a:spcPct val="0"/>
              </a:spcBef>
              <a:spcAft>
                <a:spcPct val="0"/>
              </a:spcAft>
              <a:defRPr>
                <a:solidFill>
                  <a:schemeClr val="tx1"/>
                </a:solidFill>
                <a:latin typeface="Arial" charset="0"/>
              </a:defRPr>
            </a:lvl7pPr>
            <a:lvl8pPr marL="3429000" indent="-228600" defTabSz="762000" eaLnBrk="0" fontAlgn="base" hangingPunct="0">
              <a:spcBef>
                <a:spcPct val="0"/>
              </a:spcBef>
              <a:spcAft>
                <a:spcPct val="0"/>
              </a:spcAft>
              <a:defRPr>
                <a:solidFill>
                  <a:schemeClr val="tx1"/>
                </a:solidFill>
                <a:latin typeface="Arial" charset="0"/>
              </a:defRPr>
            </a:lvl8pPr>
            <a:lvl9pPr marL="3886200" indent="-228600" defTabSz="762000" eaLnBrk="0" fontAlgn="base" hangingPunct="0">
              <a:spcBef>
                <a:spcPct val="0"/>
              </a:spcBef>
              <a:spcAft>
                <a:spcPct val="0"/>
              </a:spcAft>
              <a:defRPr>
                <a:solidFill>
                  <a:schemeClr val="tx1"/>
                </a:solidFill>
                <a:latin typeface="Arial" charset="0"/>
              </a:defRPr>
            </a:lvl9pPr>
          </a:lstStyle>
          <a:p>
            <a:pPr algn="ctr">
              <a:spcBef>
                <a:spcPct val="50000"/>
              </a:spcBef>
            </a:pPr>
            <a:r>
              <a:rPr lang="en-US" b="1" dirty="0" smtClean="0"/>
              <a:t>SHOCK SEPTICO</a:t>
            </a:r>
            <a:endParaRPr lang="en-US" b="1" dirty="0"/>
          </a:p>
        </p:txBody>
      </p:sp>
      <p:sp>
        <p:nvSpPr>
          <p:cNvPr id="34821" name="Text Box 5"/>
          <p:cNvSpPr txBox="1">
            <a:spLocks noChangeArrowheads="1"/>
          </p:cNvSpPr>
          <p:nvPr/>
        </p:nvSpPr>
        <p:spPr bwMode="auto">
          <a:xfrm>
            <a:off x="4786313" y="1357313"/>
            <a:ext cx="1654175" cy="369887"/>
          </a:xfrm>
          <a:prstGeom prst="rect">
            <a:avLst/>
          </a:prstGeom>
          <a:solidFill>
            <a:schemeClr val="accent1">
              <a:lumMod val="75000"/>
              <a:alpha val="43921"/>
            </a:schemeClr>
          </a:solidFill>
          <a:ln w="12700">
            <a:solidFill>
              <a:schemeClr val="tx1"/>
            </a:solidFill>
            <a:miter lim="800000"/>
            <a:headEnd type="none" w="sm" len="sm"/>
            <a:tailEnd type="none" w="sm" len="sm"/>
          </a:ln>
        </p:spPr>
        <p:txBody>
          <a:bodyPr>
            <a:spAutoFit/>
          </a:bodyPr>
          <a:lstStyle/>
          <a:p>
            <a:pPr algn="ctr" defTabSz="762000" eaLnBrk="0" hangingPunct="0">
              <a:defRPr/>
            </a:pPr>
            <a:r>
              <a:rPr lang="en-US" sz="900" b="1" dirty="0"/>
              <a:t>INFECCIONES GASTROINTESTINALES</a:t>
            </a:r>
            <a:endParaRPr lang="es-ES" sz="900" b="1" dirty="0"/>
          </a:p>
        </p:txBody>
      </p:sp>
      <p:sp>
        <p:nvSpPr>
          <p:cNvPr id="34822" name="Text Box 6"/>
          <p:cNvSpPr txBox="1">
            <a:spLocks noChangeArrowheads="1"/>
          </p:cNvSpPr>
          <p:nvPr/>
        </p:nvSpPr>
        <p:spPr bwMode="auto">
          <a:xfrm>
            <a:off x="6383338" y="3141663"/>
            <a:ext cx="2292350" cy="430212"/>
          </a:xfrm>
          <a:prstGeom prst="rect">
            <a:avLst/>
          </a:prstGeom>
          <a:solidFill>
            <a:schemeClr val="accent1">
              <a:lumMod val="75000"/>
              <a:alpha val="45882"/>
            </a:schemeClr>
          </a:solidFill>
          <a:ln w="12700">
            <a:solidFill>
              <a:schemeClr val="tx1"/>
            </a:solidFill>
            <a:miter lim="800000"/>
            <a:headEnd type="none" w="sm" len="sm"/>
            <a:tailEnd type="none" w="sm" len="sm"/>
          </a:ln>
        </p:spPr>
        <p:txBody>
          <a:bodyPr>
            <a:spAutoFit/>
          </a:bodyPr>
          <a:lstStyle/>
          <a:p>
            <a:pPr algn="ctr" defTabSz="762000" eaLnBrk="0" hangingPunct="0">
              <a:spcBef>
                <a:spcPct val="50000"/>
              </a:spcBef>
              <a:defRPr/>
            </a:pPr>
            <a:r>
              <a:rPr lang="en-US" sz="1100" b="1" dirty="0"/>
              <a:t>INFECCIONES RESPIRATORIAS INFERIORES</a:t>
            </a:r>
            <a:endParaRPr lang="es-ES" sz="1100" b="1" dirty="0"/>
          </a:p>
        </p:txBody>
      </p:sp>
      <p:sp>
        <p:nvSpPr>
          <p:cNvPr id="34823" name="Text Box 7"/>
          <p:cNvSpPr txBox="1">
            <a:spLocks noChangeArrowheads="1"/>
          </p:cNvSpPr>
          <p:nvPr/>
        </p:nvSpPr>
        <p:spPr bwMode="auto">
          <a:xfrm>
            <a:off x="3643313" y="5084763"/>
            <a:ext cx="2071687" cy="400050"/>
          </a:xfrm>
          <a:prstGeom prst="rect">
            <a:avLst/>
          </a:prstGeom>
          <a:solidFill>
            <a:schemeClr val="accent1">
              <a:lumMod val="75000"/>
              <a:alpha val="43921"/>
            </a:schemeClr>
          </a:solidFill>
          <a:ln w="12700">
            <a:solidFill>
              <a:schemeClr val="tx1"/>
            </a:solidFill>
            <a:miter lim="800000"/>
            <a:headEnd type="none" w="sm" len="sm"/>
            <a:tailEnd type="none" w="sm" len="sm"/>
          </a:ln>
        </p:spPr>
        <p:txBody>
          <a:bodyPr>
            <a:spAutoFit/>
          </a:bodyPr>
          <a:lstStyle/>
          <a:p>
            <a:pPr algn="ctr" defTabSz="762000" eaLnBrk="0" hangingPunct="0">
              <a:spcBef>
                <a:spcPct val="50000"/>
              </a:spcBef>
              <a:defRPr/>
            </a:pPr>
            <a:r>
              <a:rPr lang="en-US" sz="1000" b="1" dirty="0"/>
              <a:t>INFECCIONES PIEL Y TEJIDO CELULAR SUBCUTÁNEO </a:t>
            </a:r>
          </a:p>
        </p:txBody>
      </p:sp>
      <p:sp>
        <p:nvSpPr>
          <p:cNvPr id="34824" name="Text Box 8"/>
          <p:cNvSpPr txBox="1">
            <a:spLocks noChangeArrowheads="1"/>
          </p:cNvSpPr>
          <p:nvPr/>
        </p:nvSpPr>
        <p:spPr bwMode="auto">
          <a:xfrm>
            <a:off x="928688" y="3214688"/>
            <a:ext cx="1927225" cy="400050"/>
          </a:xfrm>
          <a:prstGeom prst="rect">
            <a:avLst/>
          </a:prstGeom>
          <a:solidFill>
            <a:schemeClr val="accent1">
              <a:lumMod val="75000"/>
              <a:alpha val="49019"/>
            </a:schemeClr>
          </a:solidFill>
          <a:ln w="19050">
            <a:solidFill>
              <a:schemeClr val="tx1"/>
            </a:solidFill>
            <a:miter lim="800000"/>
            <a:headEnd type="none" w="sm" len="sm"/>
            <a:tailEnd type="none" w="sm" len="sm"/>
          </a:ln>
        </p:spPr>
        <p:txBody>
          <a:bodyPr>
            <a:spAutoFit/>
          </a:bodyPr>
          <a:lstStyle/>
          <a:p>
            <a:pPr algn="ctr" defTabSz="762000" eaLnBrk="0" hangingPunct="0">
              <a:spcBef>
                <a:spcPts val="0"/>
              </a:spcBef>
              <a:defRPr/>
            </a:pPr>
            <a:r>
              <a:rPr lang="es-CO" sz="1000" b="1" dirty="0"/>
              <a:t>INFECCIONES </a:t>
            </a:r>
          </a:p>
          <a:p>
            <a:pPr algn="ctr" defTabSz="762000" eaLnBrk="0" hangingPunct="0">
              <a:spcBef>
                <a:spcPts val="0"/>
              </a:spcBef>
              <a:defRPr/>
            </a:pPr>
            <a:r>
              <a:rPr lang="es-CO" sz="1000" b="1" dirty="0"/>
              <a:t>SIST NERVIOSO CENTRAL</a:t>
            </a:r>
          </a:p>
        </p:txBody>
      </p:sp>
      <p:sp>
        <p:nvSpPr>
          <p:cNvPr id="18439" name="Text Box 9"/>
          <p:cNvSpPr txBox="1">
            <a:spLocks noChangeArrowheads="1"/>
          </p:cNvSpPr>
          <p:nvPr/>
        </p:nvSpPr>
        <p:spPr bwMode="auto">
          <a:xfrm>
            <a:off x="6357938" y="1500188"/>
            <a:ext cx="1714500"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defTabSz="762000" eaLnBrk="0" hangingPunct="0">
              <a:defRPr>
                <a:solidFill>
                  <a:schemeClr val="tx1"/>
                </a:solidFill>
                <a:latin typeface="Arial" charset="0"/>
              </a:defRPr>
            </a:lvl1pPr>
            <a:lvl2pPr marL="742950" indent="-285750" defTabSz="762000" eaLnBrk="0" hangingPunct="0">
              <a:defRPr>
                <a:solidFill>
                  <a:schemeClr val="tx1"/>
                </a:solidFill>
                <a:latin typeface="Arial" charset="0"/>
              </a:defRPr>
            </a:lvl2pPr>
            <a:lvl3pPr marL="1143000" indent="-228600" defTabSz="762000" eaLnBrk="0" hangingPunct="0">
              <a:defRPr>
                <a:solidFill>
                  <a:schemeClr val="tx1"/>
                </a:solidFill>
                <a:latin typeface="Arial" charset="0"/>
              </a:defRPr>
            </a:lvl3pPr>
            <a:lvl4pPr marL="1600200" indent="-228600" defTabSz="762000" eaLnBrk="0" hangingPunct="0">
              <a:defRPr>
                <a:solidFill>
                  <a:schemeClr val="tx1"/>
                </a:solidFill>
                <a:latin typeface="Arial" charset="0"/>
              </a:defRPr>
            </a:lvl4pPr>
            <a:lvl5pPr marL="2057400" indent="-228600" defTabSz="762000" eaLnBrk="0" hangingPunct="0">
              <a:defRPr>
                <a:solidFill>
                  <a:schemeClr val="tx1"/>
                </a:solidFill>
                <a:latin typeface="Arial" charset="0"/>
              </a:defRPr>
            </a:lvl5pPr>
            <a:lvl6pPr marL="2514600" indent="-228600" defTabSz="762000" eaLnBrk="0" fontAlgn="base" hangingPunct="0">
              <a:spcBef>
                <a:spcPct val="0"/>
              </a:spcBef>
              <a:spcAft>
                <a:spcPct val="0"/>
              </a:spcAft>
              <a:defRPr>
                <a:solidFill>
                  <a:schemeClr val="tx1"/>
                </a:solidFill>
                <a:latin typeface="Arial" charset="0"/>
              </a:defRPr>
            </a:lvl6pPr>
            <a:lvl7pPr marL="2971800" indent="-228600" defTabSz="762000" eaLnBrk="0" fontAlgn="base" hangingPunct="0">
              <a:spcBef>
                <a:spcPct val="0"/>
              </a:spcBef>
              <a:spcAft>
                <a:spcPct val="0"/>
              </a:spcAft>
              <a:defRPr>
                <a:solidFill>
                  <a:schemeClr val="tx1"/>
                </a:solidFill>
                <a:latin typeface="Arial" charset="0"/>
              </a:defRPr>
            </a:lvl7pPr>
            <a:lvl8pPr marL="3429000" indent="-228600" defTabSz="762000" eaLnBrk="0" fontAlgn="base" hangingPunct="0">
              <a:spcBef>
                <a:spcPct val="0"/>
              </a:spcBef>
              <a:spcAft>
                <a:spcPct val="0"/>
              </a:spcAft>
              <a:defRPr>
                <a:solidFill>
                  <a:schemeClr val="tx1"/>
                </a:solidFill>
                <a:latin typeface="Arial" charset="0"/>
              </a:defRPr>
            </a:lvl8pPr>
            <a:lvl9pPr marL="3886200" indent="-228600" defTabSz="762000" eaLnBrk="0" fontAlgn="base" hangingPunct="0">
              <a:spcBef>
                <a:spcPct val="0"/>
              </a:spcBef>
              <a:spcAft>
                <a:spcPct val="0"/>
              </a:spcAft>
              <a:defRPr>
                <a:solidFill>
                  <a:schemeClr val="tx1"/>
                </a:solidFill>
                <a:latin typeface="Arial" charset="0"/>
              </a:defRPr>
            </a:lvl9pPr>
          </a:lstStyle>
          <a:p>
            <a:pPr algn="ctr"/>
            <a:r>
              <a:rPr lang="en-US" sz="900" b="1"/>
              <a:t>INFECCION URINARIA</a:t>
            </a:r>
          </a:p>
          <a:p>
            <a:pPr algn="ctr"/>
            <a:r>
              <a:rPr lang="en-US" sz="900" b="1"/>
              <a:t>PIELONEFRITIS</a:t>
            </a:r>
          </a:p>
          <a:p>
            <a:pPr algn="ctr"/>
            <a:r>
              <a:rPr lang="en-US" sz="900" b="1"/>
              <a:t>NEFRITIS</a:t>
            </a:r>
          </a:p>
          <a:p>
            <a:pPr algn="ctr"/>
            <a:r>
              <a:rPr lang="en-US" sz="900" b="1"/>
              <a:t>ABSCESO RENAL</a:t>
            </a:r>
          </a:p>
        </p:txBody>
      </p:sp>
      <p:sp>
        <p:nvSpPr>
          <p:cNvPr id="15373" name="Text Box 13"/>
          <p:cNvSpPr txBox="1">
            <a:spLocks noChangeArrowheads="1"/>
          </p:cNvSpPr>
          <p:nvPr/>
        </p:nvSpPr>
        <p:spPr bwMode="auto">
          <a:xfrm>
            <a:off x="1357313" y="3643313"/>
            <a:ext cx="1214437" cy="646112"/>
          </a:xfrm>
          <a:prstGeom prst="rect">
            <a:avLst/>
          </a:prstGeom>
          <a:noFill/>
          <a:ln w="12700">
            <a:noFill/>
            <a:miter lim="800000"/>
            <a:headEnd type="none" w="sm" len="sm"/>
            <a:tailEnd type="none" w="sm" len="sm"/>
          </a:ln>
          <a:effectLst/>
        </p:spPr>
        <p:txBody>
          <a:bodyPr>
            <a:spAutoFit/>
          </a:bodyPr>
          <a:lstStyle/>
          <a:p>
            <a:pPr defTabSz="762000" eaLnBrk="0" hangingPunct="0">
              <a:spcBef>
                <a:spcPts val="0"/>
              </a:spcBef>
              <a:defRPr/>
            </a:pPr>
            <a:r>
              <a:rPr lang="en-US" sz="900" b="1" dirty="0">
                <a:effectLst>
                  <a:outerShdw blurRad="38100" dist="38100" dir="2700000" algn="tl">
                    <a:srgbClr val="C0C0C0"/>
                  </a:outerShdw>
                </a:effectLst>
              </a:rPr>
              <a:t>MENINGITIS</a:t>
            </a:r>
          </a:p>
          <a:p>
            <a:pPr defTabSz="762000" eaLnBrk="0" hangingPunct="0">
              <a:spcBef>
                <a:spcPts val="0"/>
              </a:spcBef>
              <a:defRPr/>
            </a:pPr>
            <a:r>
              <a:rPr lang="en-US" sz="900" b="1" dirty="0">
                <a:effectLst>
                  <a:outerShdw blurRad="38100" dist="38100" dir="2700000" algn="tl">
                    <a:srgbClr val="C0C0C0"/>
                  </a:outerShdw>
                </a:effectLst>
              </a:rPr>
              <a:t>ABSCESO CEREBRAL</a:t>
            </a:r>
          </a:p>
          <a:p>
            <a:pPr defTabSz="762000" eaLnBrk="0" hangingPunct="0">
              <a:spcBef>
                <a:spcPts val="0"/>
              </a:spcBef>
              <a:defRPr/>
            </a:pPr>
            <a:r>
              <a:rPr lang="en-US" sz="900" b="1" dirty="0">
                <a:effectLst>
                  <a:outerShdw blurRad="38100" dist="38100" dir="2700000" algn="tl">
                    <a:srgbClr val="C0C0C0"/>
                  </a:outerShdw>
                </a:effectLst>
              </a:rPr>
              <a:t>ENCEFALITIS</a:t>
            </a:r>
            <a:endParaRPr lang="es-ES" sz="900" b="1" dirty="0">
              <a:effectLst>
                <a:outerShdw blurRad="38100" dist="38100" dir="2700000" algn="tl">
                  <a:srgbClr val="C0C0C0"/>
                </a:outerShdw>
              </a:effectLst>
            </a:endParaRPr>
          </a:p>
        </p:txBody>
      </p:sp>
      <p:sp>
        <p:nvSpPr>
          <p:cNvPr id="18441" name="Text Box 16"/>
          <p:cNvSpPr txBox="1">
            <a:spLocks noChangeArrowheads="1"/>
          </p:cNvSpPr>
          <p:nvPr/>
        </p:nvSpPr>
        <p:spPr bwMode="auto">
          <a:xfrm>
            <a:off x="6599238" y="3643313"/>
            <a:ext cx="1727200" cy="50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defTabSz="762000" eaLnBrk="0" hangingPunct="0">
              <a:defRPr>
                <a:solidFill>
                  <a:schemeClr val="tx1"/>
                </a:solidFill>
                <a:latin typeface="Arial" charset="0"/>
              </a:defRPr>
            </a:lvl1pPr>
            <a:lvl2pPr marL="742950" indent="-285750" defTabSz="762000" eaLnBrk="0" hangingPunct="0">
              <a:defRPr>
                <a:solidFill>
                  <a:schemeClr val="tx1"/>
                </a:solidFill>
                <a:latin typeface="Arial" charset="0"/>
              </a:defRPr>
            </a:lvl2pPr>
            <a:lvl3pPr marL="1143000" indent="-228600" defTabSz="762000" eaLnBrk="0" hangingPunct="0">
              <a:defRPr>
                <a:solidFill>
                  <a:schemeClr val="tx1"/>
                </a:solidFill>
                <a:latin typeface="Arial" charset="0"/>
              </a:defRPr>
            </a:lvl3pPr>
            <a:lvl4pPr marL="1600200" indent="-228600" defTabSz="762000" eaLnBrk="0" hangingPunct="0">
              <a:defRPr>
                <a:solidFill>
                  <a:schemeClr val="tx1"/>
                </a:solidFill>
                <a:latin typeface="Arial" charset="0"/>
              </a:defRPr>
            </a:lvl4pPr>
            <a:lvl5pPr marL="2057400" indent="-228600" defTabSz="762000" eaLnBrk="0" hangingPunct="0">
              <a:defRPr>
                <a:solidFill>
                  <a:schemeClr val="tx1"/>
                </a:solidFill>
                <a:latin typeface="Arial" charset="0"/>
              </a:defRPr>
            </a:lvl5pPr>
            <a:lvl6pPr marL="2514600" indent="-228600" defTabSz="762000" eaLnBrk="0" fontAlgn="base" hangingPunct="0">
              <a:spcBef>
                <a:spcPct val="0"/>
              </a:spcBef>
              <a:spcAft>
                <a:spcPct val="0"/>
              </a:spcAft>
              <a:defRPr>
                <a:solidFill>
                  <a:schemeClr val="tx1"/>
                </a:solidFill>
                <a:latin typeface="Arial" charset="0"/>
              </a:defRPr>
            </a:lvl6pPr>
            <a:lvl7pPr marL="2971800" indent="-228600" defTabSz="762000" eaLnBrk="0" fontAlgn="base" hangingPunct="0">
              <a:spcBef>
                <a:spcPct val="0"/>
              </a:spcBef>
              <a:spcAft>
                <a:spcPct val="0"/>
              </a:spcAft>
              <a:defRPr>
                <a:solidFill>
                  <a:schemeClr val="tx1"/>
                </a:solidFill>
                <a:latin typeface="Arial" charset="0"/>
              </a:defRPr>
            </a:lvl7pPr>
            <a:lvl8pPr marL="3429000" indent="-228600" defTabSz="762000" eaLnBrk="0" fontAlgn="base" hangingPunct="0">
              <a:spcBef>
                <a:spcPct val="0"/>
              </a:spcBef>
              <a:spcAft>
                <a:spcPct val="0"/>
              </a:spcAft>
              <a:defRPr>
                <a:solidFill>
                  <a:schemeClr val="tx1"/>
                </a:solidFill>
                <a:latin typeface="Arial" charset="0"/>
              </a:defRPr>
            </a:lvl8pPr>
            <a:lvl9pPr marL="3886200" indent="-228600" defTabSz="762000" eaLnBrk="0" fontAlgn="base" hangingPunct="0">
              <a:spcBef>
                <a:spcPct val="0"/>
              </a:spcBef>
              <a:spcAft>
                <a:spcPct val="0"/>
              </a:spcAft>
              <a:defRPr>
                <a:solidFill>
                  <a:schemeClr val="tx1"/>
                </a:solidFill>
                <a:latin typeface="Arial" charset="0"/>
              </a:defRPr>
            </a:lvl9pPr>
          </a:lstStyle>
          <a:p>
            <a:pPr algn="ctr"/>
            <a:r>
              <a:rPr lang="es-CO" sz="900" b="1"/>
              <a:t>EPOC INFECTADO BRONCONEUMONIA</a:t>
            </a:r>
          </a:p>
          <a:p>
            <a:pPr algn="ctr"/>
            <a:r>
              <a:rPr lang="es-CO" sz="900" b="1"/>
              <a:t>NEUMONIA</a:t>
            </a:r>
            <a:endParaRPr lang="es-ES" sz="900" b="1"/>
          </a:p>
        </p:txBody>
      </p:sp>
      <p:sp>
        <p:nvSpPr>
          <p:cNvPr id="18442" name="Text Box 17"/>
          <p:cNvSpPr txBox="1">
            <a:spLocks noChangeArrowheads="1"/>
          </p:cNvSpPr>
          <p:nvPr/>
        </p:nvSpPr>
        <p:spPr bwMode="auto">
          <a:xfrm>
            <a:off x="3929063" y="5500688"/>
            <a:ext cx="1500187"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defTabSz="762000" eaLnBrk="0" hangingPunct="0">
              <a:defRPr>
                <a:solidFill>
                  <a:schemeClr val="tx1"/>
                </a:solidFill>
                <a:latin typeface="Arial" charset="0"/>
              </a:defRPr>
            </a:lvl1pPr>
            <a:lvl2pPr marL="742950" indent="-285750" defTabSz="762000" eaLnBrk="0" hangingPunct="0">
              <a:defRPr>
                <a:solidFill>
                  <a:schemeClr val="tx1"/>
                </a:solidFill>
                <a:latin typeface="Arial" charset="0"/>
              </a:defRPr>
            </a:lvl2pPr>
            <a:lvl3pPr marL="1143000" indent="-228600" defTabSz="762000" eaLnBrk="0" hangingPunct="0">
              <a:defRPr>
                <a:solidFill>
                  <a:schemeClr val="tx1"/>
                </a:solidFill>
                <a:latin typeface="Arial" charset="0"/>
              </a:defRPr>
            </a:lvl3pPr>
            <a:lvl4pPr marL="1600200" indent="-228600" defTabSz="762000" eaLnBrk="0" hangingPunct="0">
              <a:defRPr>
                <a:solidFill>
                  <a:schemeClr val="tx1"/>
                </a:solidFill>
                <a:latin typeface="Arial" charset="0"/>
              </a:defRPr>
            </a:lvl4pPr>
            <a:lvl5pPr marL="2057400" indent="-228600" defTabSz="762000" eaLnBrk="0" hangingPunct="0">
              <a:defRPr>
                <a:solidFill>
                  <a:schemeClr val="tx1"/>
                </a:solidFill>
                <a:latin typeface="Arial" charset="0"/>
              </a:defRPr>
            </a:lvl5pPr>
            <a:lvl6pPr marL="2514600" indent="-228600" defTabSz="762000" eaLnBrk="0" fontAlgn="base" hangingPunct="0">
              <a:spcBef>
                <a:spcPct val="0"/>
              </a:spcBef>
              <a:spcAft>
                <a:spcPct val="0"/>
              </a:spcAft>
              <a:defRPr>
                <a:solidFill>
                  <a:schemeClr val="tx1"/>
                </a:solidFill>
                <a:latin typeface="Arial" charset="0"/>
              </a:defRPr>
            </a:lvl6pPr>
            <a:lvl7pPr marL="2971800" indent="-228600" defTabSz="762000" eaLnBrk="0" fontAlgn="base" hangingPunct="0">
              <a:spcBef>
                <a:spcPct val="0"/>
              </a:spcBef>
              <a:spcAft>
                <a:spcPct val="0"/>
              </a:spcAft>
              <a:defRPr>
                <a:solidFill>
                  <a:schemeClr val="tx1"/>
                </a:solidFill>
                <a:latin typeface="Arial" charset="0"/>
              </a:defRPr>
            </a:lvl7pPr>
            <a:lvl8pPr marL="3429000" indent="-228600" defTabSz="762000" eaLnBrk="0" fontAlgn="base" hangingPunct="0">
              <a:spcBef>
                <a:spcPct val="0"/>
              </a:spcBef>
              <a:spcAft>
                <a:spcPct val="0"/>
              </a:spcAft>
              <a:defRPr>
                <a:solidFill>
                  <a:schemeClr val="tx1"/>
                </a:solidFill>
                <a:latin typeface="Arial" charset="0"/>
              </a:defRPr>
            </a:lvl8pPr>
            <a:lvl9pPr marL="3886200" indent="-228600" defTabSz="762000" eaLnBrk="0" fontAlgn="base" hangingPunct="0">
              <a:spcBef>
                <a:spcPct val="0"/>
              </a:spcBef>
              <a:spcAft>
                <a:spcPct val="0"/>
              </a:spcAft>
              <a:defRPr>
                <a:solidFill>
                  <a:schemeClr val="tx1"/>
                </a:solidFill>
                <a:latin typeface="Arial" charset="0"/>
              </a:defRPr>
            </a:lvl9pPr>
          </a:lstStyle>
          <a:p>
            <a:pPr algn="ctr"/>
            <a:r>
              <a:rPr lang="es-CO" sz="900" b="1"/>
              <a:t>ERISIPELA</a:t>
            </a:r>
          </a:p>
          <a:p>
            <a:pPr algn="ctr"/>
            <a:r>
              <a:rPr lang="es-CO" sz="900" b="1"/>
              <a:t>CELULITIS</a:t>
            </a:r>
          </a:p>
          <a:p>
            <a:pPr algn="ctr"/>
            <a:r>
              <a:rPr lang="es-CO" sz="900" b="1"/>
              <a:t>ABSCESOS</a:t>
            </a:r>
          </a:p>
          <a:p>
            <a:pPr algn="ctr"/>
            <a:r>
              <a:rPr lang="es-CO" sz="900" b="1"/>
              <a:t>ESCARAS</a:t>
            </a:r>
            <a:endParaRPr lang="es-ES" sz="900" b="1"/>
          </a:p>
        </p:txBody>
      </p:sp>
      <p:sp>
        <p:nvSpPr>
          <p:cNvPr id="18443" name="AutoShape 27"/>
          <p:cNvSpPr>
            <a:spLocks noChangeArrowheads="1"/>
          </p:cNvSpPr>
          <p:nvPr/>
        </p:nvSpPr>
        <p:spPr bwMode="auto">
          <a:xfrm>
            <a:off x="5786438" y="3357563"/>
            <a:ext cx="357187" cy="214312"/>
          </a:xfrm>
          <a:prstGeom prst="leftArrow">
            <a:avLst>
              <a:gd name="adj1" fmla="val 50000"/>
              <a:gd name="adj2" fmla="val 50139"/>
            </a:avLst>
          </a:prstGeom>
          <a:solidFill>
            <a:srgbClr val="0070C0"/>
          </a:solidFill>
          <a:ln w="9525">
            <a:solidFill>
              <a:schemeClr val="tx1"/>
            </a:solidFill>
            <a:miter lim="800000"/>
            <a:headEnd/>
            <a:tailEnd/>
          </a:ln>
        </p:spPr>
        <p:txBody>
          <a:bodyPr wrap="none" anchor="ctr"/>
          <a:lstStyle/>
          <a:p>
            <a:endParaRPr lang="es-CO"/>
          </a:p>
        </p:txBody>
      </p:sp>
      <p:sp>
        <p:nvSpPr>
          <p:cNvPr id="18444" name="AutoShape 29"/>
          <p:cNvSpPr>
            <a:spLocks noChangeArrowheads="1"/>
          </p:cNvSpPr>
          <p:nvPr/>
        </p:nvSpPr>
        <p:spPr bwMode="auto">
          <a:xfrm rot="5400000">
            <a:off x="4397375" y="4468813"/>
            <a:ext cx="420688" cy="214312"/>
          </a:xfrm>
          <a:prstGeom prst="leftArrow">
            <a:avLst>
              <a:gd name="adj1" fmla="val 50000"/>
              <a:gd name="adj2" fmla="val 42731"/>
            </a:avLst>
          </a:prstGeom>
          <a:solidFill>
            <a:srgbClr val="0070C0"/>
          </a:solidFill>
          <a:ln w="9525">
            <a:solidFill>
              <a:schemeClr val="tx1"/>
            </a:solidFill>
            <a:miter lim="800000"/>
            <a:headEnd/>
            <a:tailEnd/>
          </a:ln>
        </p:spPr>
        <p:txBody>
          <a:bodyPr wrap="none" anchor="ctr"/>
          <a:lstStyle/>
          <a:p>
            <a:endParaRPr lang="es-CO"/>
          </a:p>
        </p:txBody>
      </p:sp>
      <p:sp>
        <p:nvSpPr>
          <p:cNvPr id="18445" name="AutoShape 30"/>
          <p:cNvSpPr>
            <a:spLocks noChangeArrowheads="1"/>
          </p:cNvSpPr>
          <p:nvPr/>
        </p:nvSpPr>
        <p:spPr bwMode="auto">
          <a:xfrm rot="10800000">
            <a:off x="3070225" y="3357563"/>
            <a:ext cx="360363" cy="214312"/>
          </a:xfrm>
          <a:prstGeom prst="leftArrow">
            <a:avLst>
              <a:gd name="adj1" fmla="val 50000"/>
              <a:gd name="adj2" fmla="val 24997"/>
            </a:avLst>
          </a:prstGeom>
          <a:solidFill>
            <a:srgbClr val="0070C0"/>
          </a:solidFill>
          <a:ln w="9525">
            <a:solidFill>
              <a:schemeClr val="tx1"/>
            </a:solidFill>
            <a:miter lim="800000"/>
            <a:headEnd/>
            <a:tailEnd/>
          </a:ln>
        </p:spPr>
        <p:txBody>
          <a:bodyPr wrap="none" anchor="ctr"/>
          <a:lstStyle/>
          <a:p>
            <a:endParaRPr lang="es-CO"/>
          </a:p>
        </p:txBody>
      </p:sp>
      <p:sp>
        <p:nvSpPr>
          <p:cNvPr id="18446" name="AutoShape 31"/>
          <p:cNvSpPr>
            <a:spLocks noChangeArrowheads="1"/>
          </p:cNvSpPr>
          <p:nvPr/>
        </p:nvSpPr>
        <p:spPr bwMode="auto">
          <a:xfrm rot="-4178282">
            <a:off x="4965700" y="2249488"/>
            <a:ext cx="427038" cy="214312"/>
          </a:xfrm>
          <a:prstGeom prst="leftArrow">
            <a:avLst>
              <a:gd name="adj1" fmla="val 50000"/>
              <a:gd name="adj2" fmla="val 39981"/>
            </a:avLst>
          </a:prstGeom>
          <a:solidFill>
            <a:srgbClr val="0070C0"/>
          </a:solidFill>
          <a:ln w="9525">
            <a:solidFill>
              <a:schemeClr val="tx1"/>
            </a:solidFill>
            <a:miter lim="800000"/>
            <a:headEnd/>
            <a:tailEnd/>
          </a:ln>
        </p:spPr>
        <p:txBody>
          <a:bodyPr wrap="none" anchor="ctr"/>
          <a:lstStyle/>
          <a:p>
            <a:endParaRPr lang="es-CO"/>
          </a:p>
        </p:txBody>
      </p:sp>
      <p:sp>
        <p:nvSpPr>
          <p:cNvPr id="38" name="Text Box 8"/>
          <p:cNvSpPr txBox="1">
            <a:spLocks noChangeArrowheads="1"/>
          </p:cNvSpPr>
          <p:nvPr/>
        </p:nvSpPr>
        <p:spPr bwMode="auto">
          <a:xfrm>
            <a:off x="1643063" y="4643438"/>
            <a:ext cx="1571625" cy="400050"/>
          </a:xfrm>
          <a:prstGeom prst="rect">
            <a:avLst/>
          </a:prstGeom>
          <a:solidFill>
            <a:schemeClr val="accent1">
              <a:lumMod val="75000"/>
              <a:alpha val="49019"/>
            </a:schemeClr>
          </a:solidFill>
          <a:ln w="19050">
            <a:solidFill>
              <a:schemeClr val="tx1"/>
            </a:solidFill>
            <a:miter lim="800000"/>
            <a:headEnd type="none" w="sm" len="sm"/>
            <a:tailEnd type="none" w="sm" len="sm"/>
          </a:ln>
        </p:spPr>
        <p:txBody>
          <a:bodyPr>
            <a:spAutoFit/>
          </a:bodyPr>
          <a:lstStyle/>
          <a:p>
            <a:pPr algn="ctr" defTabSz="762000" eaLnBrk="0" hangingPunct="0">
              <a:spcBef>
                <a:spcPct val="50000"/>
              </a:spcBef>
              <a:defRPr/>
            </a:pPr>
            <a:r>
              <a:rPr lang="es-CO" sz="1000" b="1" dirty="0"/>
              <a:t>INFECCIONES OSTEOMUSCULARES</a:t>
            </a:r>
            <a:endParaRPr lang="es-ES" sz="1000" b="1" dirty="0"/>
          </a:p>
        </p:txBody>
      </p:sp>
      <p:sp>
        <p:nvSpPr>
          <p:cNvPr id="18448" name="Text Box 17"/>
          <p:cNvSpPr txBox="1">
            <a:spLocks noChangeArrowheads="1"/>
          </p:cNvSpPr>
          <p:nvPr/>
        </p:nvSpPr>
        <p:spPr bwMode="auto">
          <a:xfrm>
            <a:off x="1714500" y="5072063"/>
            <a:ext cx="1500188"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defTabSz="762000" eaLnBrk="0" hangingPunct="0">
              <a:defRPr>
                <a:solidFill>
                  <a:schemeClr val="tx1"/>
                </a:solidFill>
                <a:latin typeface="Arial" charset="0"/>
              </a:defRPr>
            </a:lvl1pPr>
            <a:lvl2pPr marL="742950" indent="-285750" defTabSz="762000" eaLnBrk="0" hangingPunct="0">
              <a:defRPr>
                <a:solidFill>
                  <a:schemeClr val="tx1"/>
                </a:solidFill>
                <a:latin typeface="Arial" charset="0"/>
              </a:defRPr>
            </a:lvl2pPr>
            <a:lvl3pPr marL="1143000" indent="-228600" defTabSz="762000" eaLnBrk="0" hangingPunct="0">
              <a:defRPr>
                <a:solidFill>
                  <a:schemeClr val="tx1"/>
                </a:solidFill>
                <a:latin typeface="Arial" charset="0"/>
              </a:defRPr>
            </a:lvl3pPr>
            <a:lvl4pPr marL="1600200" indent="-228600" defTabSz="762000" eaLnBrk="0" hangingPunct="0">
              <a:defRPr>
                <a:solidFill>
                  <a:schemeClr val="tx1"/>
                </a:solidFill>
                <a:latin typeface="Arial" charset="0"/>
              </a:defRPr>
            </a:lvl4pPr>
            <a:lvl5pPr marL="2057400" indent="-228600" defTabSz="762000" eaLnBrk="0" hangingPunct="0">
              <a:defRPr>
                <a:solidFill>
                  <a:schemeClr val="tx1"/>
                </a:solidFill>
                <a:latin typeface="Arial" charset="0"/>
              </a:defRPr>
            </a:lvl5pPr>
            <a:lvl6pPr marL="2514600" indent="-228600" defTabSz="762000" eaLnBrk="0" fontAlgn="base" hangingPunct="0">
              <a:spcBef>
                <a:spcPct val="0"/>
              </a:spcBef>
              <a:spcAft>
                <a:spcPct val="0"/>
              </a:spcAft>
              <a:defRPr>
                <a:solidFill>
                  <a:schemeClr val="tx1"/>
                </a:solidFill>
                <a:latin typeface="Arial" charset="0"/>
              </a:defRPr>
            </a:lvl6pPr>
            <a:lvl7pPr marL="2971800" indent="-228600" defTabSz="762000" eaLnBrk="0" fontAlgn="base" hangingPunct="0">
              <a:spcBef>
                <a:spcPct val="0"/>
              </a:spcBef>
              <a:spcAft>
                <a:spcPct val="0"/>
              </a:spcAft>
              <a:defRPr>
                <a:solidFill>
                  <a:schemeClr val="tx1"/>
                </a:solidFill>
                <a:latin typeface="Arial" charset="0"/>
              </a:defRPr>
            </a:lvl7pPr>
            <a:lvl8pPr marL="3429000" indent="-228600" defTabSz="762000" eaLnBrk="0" fontAlgn="base" hangingPunct="0">
              <a:spcBef>
                <a:spcPct val="0"/>
              </a:spcBef>
              <a:spcAft>
                <a:spcPct val="0"/>
              </a:spcAft>
              <a:defRPr>
                <a:solidFill>
                  <a:schemeClr val="tx1"/>
                </a:solidFill>
                <a:latin typeface="Arial" charset="0"/>
              </a:defRPr>
            </a:lvl8pPr>
            <a:lvl9pPr marL="3886200" indent="-228600" defTabSz="762000" eaLnBrk="0" fontAlgn="base" hangingPunct="0">
              <a:spcBef>
                <a:spcPct val="0"/>
              </a:spcBef>
              <a:spcAft>
                <a:spcPct val="0"/>
              </a:spcAft>
              <a:defRPr>
                <a:solidFill>
                  <a:schemeClr val="tx1"/>
                </a:solidFill>
                <a:latin typeface="Arial" charset="0"/>
              </a:defRPr>
            </a:lvl9pPr>
          </a:lstStyle>
          <a:p>
            <a:pPr algn="ctr"/>
            <a:r>
              <a:rPr lang="es-CO" sz="900" b="1"/>
              <a:t>FASCITIS</a:t>
            </a:r>
          </a:p>
          <a:p>
            <a:pPr algn="ctr"/>
            <a:r>
              <a:rPr lang="es-CO" sz="900" b="1"/>
              <a:t>MIOSITIS</a:t>
            </a:r>
          </a:p>
          <a:p>
            <a:pPr algn="ctr"/>
            <a:r>
              <a:rPr lang="es-CO" sz="900" b="1"/>
              <a:t>ARTRITIS SEPTICA</a:t>
            </a:r>
          </a:p>
          <a:p>
            <a:pPr algn="ctr"/>
            <a:r>
              <a:rPr lang="es-CO" sz="900" b="1"/>
              <a:t>OSTEOMIELITIS</a:t>
            </a:r>
            <a:endParaRPr lang="es-ES" sz="900" b="1"/>
          </a:p>
        </p:txBody>
      </p:sp>
      <p:sp>
        <p:nvSpPr>
          <p:cNvPr id="18449" name="AutoShape 29"/>
          <p:cNvSpPr>
            <a:spLocks noChangeArrowheads="1"/>
          </p:cNvSpPr>
          <p:nvPr/>
        </p:nvSpPr>
        <p:spPr bwMode="auto">
          <a:xfrm rot="7847244">
            <a:off x="3339307" y="4148931"/>
            <a:ext cx="423862" cy="231775"/>
          </a:xfrm>
          <a:prstGeom prst="leftArrow">
            <a:avLst>
              <a:gd name="adj1" fmla="val 50000"/>
              <a:gd name="adj2" fmla="val 42561"/>
            </a:avLst>
          </a:prstGeom>
          <a:solidFill>
            <a:srgbClr val="0070C0"/>
          </a:solidFill>
          <a:ln w="9525">
            <a:solidFill>
              <a:schemeClr val="tx1"/>
            </a:solidFill>
            <a:miter lim="800000"/>
            <a:headEnd/>
            <a:tailEnd/>
          </a:ln>
        </p:spPr>
        <p:txBody>
          <a:bodyPr wrap="none" anchor="ctr"/>
          <a:lstStyle/>
          <a:p>
            <a:endParaRPr lang="es-CO"/>
          </a:p>
        </p:txBody>
      </p:sp>
      <p:sp>
        <p:nvSpPr>
          <p:cNvPr id="41" name="Text Box 8"/>
          <p:cNvSpPr txBox="1">
            <a:spLocks noChangeArrowheads="1"/>
          </p:cNvSpPr>
          <p:nvPr/>
        </p:nvSpPr>
        <p:spPr bwMode="auto">
          <a:xfrm>
            <a:off x="6143625" y="4714875"/>
            <a:ext cx="1584325" cy="400050"/>
          </a:xfrm>
          <a:prstGeom prst="rect">
            <a:avLst/>
          </a:prstGeom>
          <a:solidFill>
            <a:schemeClr val="accent1">
              <a:lumMod val="75000"/>
              <a:alpha val="49019"/>
            </a:schemeClr>
          </a:solidFill>
          <a:ln w="19050">
            <a:solidFill>
              <a:schemeClr val="tx1"/>
            </a:solidFill>
            <a:miter lim="800000"/>
            <a:headEnd type="none" w="sm" len="sm"/>
            <a:tailEnd type="none" w="sm" len="sm"/>
          </a:ln>
        </p:spPr>
        <p:txBody>
          <a:bodyPr>
            <a:spAutoFit/>
          </a:bodyPr>
          <a:lstStyle/>
          <a:p>
            <a:pPr algn="ctr" defTabSz="762000">
              <a:defRPr/>
            </a:pPr>
            <a:r>
              <a:rPr lang="en-US" sz="1000" b="1" dirty="0">
                <a:latin typeface="Tahoma" pitchFamily="34" charset="0"/>
              </a:rPr>
              <a:t>PATOLOGIAS ABDOMINALES</a:t>
            </a:r>
          </a:p>
        </p:txBody>
      </p:sp>
      <p:sp>
        <p:nvSpPr>
          <p:cNvPr id="18451" name="Text Box 17"/>
          <p:cNvSpPr txBox="1">
            <a:spLocks noChangeArrowheads="1"/>
          </p:cNvSpPr>
          <p:nvPr/>
        </p:nvSpPr>
        <p:spPr bwMode="auto">
          <a:xfrm>
            <a:off x="6143625" y="5143500"/>
            <a:ext cx="1643063" cy="1062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defTabSz="762000" eaLnBrk="0" hangingPunct="0">
              <a:defRPr>
                <a:solidFill>
                  <a:schemeClr val="tx1"/>
                </a:solidFill>
                <a:latin typeface="Arial" charset="0"/>
              </a:defRPr>
            </a:lvl1pPr>
            <a:lvl2pPr marL="742950" indent="-285750" defTabSz="762000" eaLnBrk="0" hangingPunct="0">
              <a:defRPr>
                <a:solidFill>
                  <a:schemeClr val="tx1"/>
                </a:solidFill>
                <a:latin typeface="Arial" charset="0"/>
              </a:defRPr>
            </a:lvl2pPr>
            <a:lvl3pPr marL="1143000" indent="-228600" defTabSz="762000" eaLnBrk="0" hangingPunct="0">
              <a:defRPr>
                <a:solidFill>
                  <a:schemeClr val="tx1"/>
                </a:solidFill>
                <a:latin typeface="Arial" charset="0"/>
              </a:defRPr>
            </a:lvl3pPr>
            <a:lvl4pPr marL="1600200" indent="-228600" defTabSz="762000" eaLnBrk="0" hangingPunct="0">
              <a:defRPr>
                <a:solidFill>
                  <a:schemeClr val="tx1"/>
                </a:solidFill>
                <a:latin typeface="Arial" charset="0"/>
              </a:defRPr>
            </a:lvl4pPr>
            <a:lvl5pPr marL="2057400" indent="-228600" defTabSz="762000" eaLnBrk="0" hangingPunct="0">
              <a:defRPr>
                <a:solidFill>
                  <a:schemeClr val="tx1"/>
                </a:solidFill>
                <a:latin typeface="Arial" charset="0"/>
              </a:defRPr>
            </a:lvl5pPr>
            <a:lvl6pPr marL="2514600" indent="-228600" defTabSz="762000" eaLnBrk="0" fontAlgn="base" hangingPunct="0">
              <a:spcBef>
                <a:spcPct val="0"/>
              </a:spcBef>
              <a:spcAft>
                <a:spcPct val="0"/>
              </a:spcAft>
              <a:defRPr>
                <a:solidFill>
                  <a:schemeClr val="tx1"/>
                </a:solidFill>
                <a:latin typeface="Arial" charset="0"/>
              </a:defRPr>
            </a:lvl6pPr>
            <a:lvl7pPr marL="2971800" indent="-228600" defTabSz="762000" eaLnBrk="0" fontAlgn="base" hangingPunct="0">
              <a:spcBef>
                <a:spcPct val="0"/>
              </a:spcBef>
              <a:spcAft>
                <a:spcPct val="0"/>
              </a:spcAft>
              <a:defRPr>
                <a:solidFill>
                  <a:schemeClr val="tx1"/>
                </a:solidFill>
                <a:latin typeface="Arial" charset="0"/>
              </a:defRPr>
            </a:lvl7pPr>
            <a:lvl8pPr marL="3429000" indent="-228600" defTabSz="762000" eaLnBrk="0" fontAlgn="base" hangingPunct="0">
              <a:spcBef>
                <a:spcPct val="0"/>
              </a:spcBef>
              <a:spcAft>
                <a:spcPct val="0"/>
              </a:spcAft>
              <a:defRPr>
                <a:solidFill>
                  <a:schemeClr val="tx1"/>
                </a:solidFill>
                <a:latin typeface="Arial" charset="0"/>
              </a:defRPr>
            </a:lvl8pPr>
            <a:lvl9pPr marL="3886200" indent="-228600" defTabSz="762000" eaLnBrk="0" fontAlgn="base" hangingPunct="0">
              <a:spcBef>
                <a:spcPct val="0"/>
              </a:spcBef>
              <a:spcAft>
                <a:spcPct val="0"/>
              </a:spcAft>
              <a:defRPr>
                <a:solidFill>
                  <a:schemeClr val="tx1"/>
                </a:solidFill>
                <a:latin typeface="Arial" charset="0"/>
              </a:defRPr>
            </a:lvl9pPr>
          </a:lstStyle>
          <a:p>
            <a:pPr algn="ctr"/>
            <a:r>
              <a:rPr lang="es-CO" sz="900" b="1"/>
              <a:t>OBSTRUCCION</a:t>
            </a:r>
          </a:p>
          <a:p>
            <a:pPr algn="ctr"/>
            <a:r>
              <a:rPr lang="es-CO" sz="900" b="1"/>
              <a:t>APENDICITIS</a:t>
            </a:r>
          </a:p>
          <a:p>
            <a:pPr algn="ctr"/>
            <a:r>
              <a:rPr lang="es-CO" sz="900" b="1">
                <a:solidFill>
                  <a:srgbClr val="0070C0"/>
                </a:solidFill>
              </a:rPr>
              <a:t>PERITONITIS</a:t>
            </a:r>
          </a:p>
          <a:p>
            <a:pPr algn="ctr"/>
            <a:r>
              <a:rPr lang="es-CO" sz="900" b="1"/>
              <a:t>COLANGITIS</a:t>
            </a:r>
          </a:p>
          <a:p>
            <a:pPr algn="ctr"/>
            <a:r>
              <a:rPr lang="es-CO" sz="900" b="1">
                <a:solidFill>
                  <a:srgbClr val="0070C0"/>
                </a:solidFill>
              </a:rPr>
              <a:t>COLECISTITIS</a:t>
            </a:r>
          </a:p>
          <a:p>
            <a:pPr algn="ctr"/>
            <a:r>
              <a:rPr lang="es-CO" sz="900" b="1">
                <a:solidFill>
                  <a:srgbClr val="0070C0"/>
                </a:solidFill>
              </a:rPr>
              <a:t>COLELITIASIS</a:t>
            </a:r>
          </a:p>
          <a:p>
            <a:pPr algn="ctr"/>
            <a:r>
              <a:rPr lang="es-CO" sz="900" b="1"/>
              <a:t>ABSCESO HEPATICO</a:t>
            </a:r>
            <a:endParaRPr lang="es-ES" sz="900" b="1"/>
          </a:p>
        </p:txBody>
      </p:sp>
      <p:sp>
        <p:nvSpPr>
          <p:cNvPr id="43" name="Text Box 6"/>
          <p:cNvSpPr txBox="1">
            <a:spLocks noChangeArrowheads="1"/>
          </p:cNvSpPr>
          <p:nvPr/>
        </p:nvSpPr>
        <p:spPr bwMode="auto">
          <a:xfrm>
            <a:off x="6072188" y="2143125"/>
            <a:ext cx="2292350" cy="441325"/>
          </a:xfrm>
          <a:prstGeom prst="rect">
            <a:avLst/>
          </a:prstGeom>
          <a:solidFill>
            <a:schemeClr val="accent1">
              <a:lumMod val="75000"/>
              <a:alpha val="45882"/>
            </a:schemeClr>
          </a:solidFill>
          <a:ln w="12700">
            <a:solidFill>
              <a:schemeClr val="tx1"/>
            </a:solidFill>
            <a:miter lim="800000"/>
            <a:headEnd type="none" w="sm" len="sm"/>
            <a:tailEnd type="none" w="sm" len="sm"/>
          </a:ln>
        </p:spPr>
        <p:txBody>
          <a:bodyPr>
            <a:spAutoFit/>
          </a:bodyPr>
          <a:lstStyle/>
          <a:p>
            <a:pPr algn="ctr" defTabSz="762000" eaLnBrk="0" hangingPunct="0">
              <a:spcBef>
                <a:spcPct val="50000"/>
              </a:spcBef>
              <a:defRPr/>
            </a:pPr>
            <a:r>
              <a:rPr lang="en-US" sz="1100" b="1" dirty="0"/>
              <a:t>INFECCIONES GENITOURINARIAS</a:t>
            </a:r>
            <a:endParaRPr lang="es-ES" sz="1100" b="1" dirty="0"/>
          </a:p>
        </p:txBody>
      </p:sp>
      <p:sp>
        <p:nvSpPr>
          <p:cNvPr id="18453" name="Text Box 9"/>
          <p:cNvSpPr txBox="1">
            <a:spLocks noChangeArrowheads="1"/>
          </p:cNvSpPr>
          <p:nvPr/>
        </p:nvSpPr>
        <p:spPr bwMode="auto">
          <a:xfrm>
            <a:off x="4572000" y="428625"/>
            <a:ext cx="1714500" cy="923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defTabSz="762000" eaLnBrk="0" hangingPunct="0">
              <a:defRPr>
                <a:solidFill>
                  <a:schemeClr val="tx1"/>
                </a:solidFill>
                <a:latin typeface="Arial" charset="0"/>
              </a:defRPr>
            </a:lvl1pPr>
            <a:lvl2pPr marL="742950" indent="-285750" defTabSz="762000" eaLnBrk="0" hangingPunct="0">
              <a:defRPr>
                <a:solidFill>
                  <a:schemeClr val="tx1"/>
                </a:solidFill>
                <a:latin typeface="Arial" charset="0"/>
              </a:defRPr>
            </a:lvl2pPr>
            <a:lvl3pPr marL="1143000" indent="-228600" defTabSz="762000" eaLnBrk="0" hangingPunct="0">
              <a:defRPr>
                <a:solidFill>
                  <a:schemeClr val="tx1"/>
                </a:solidFill>
                <a:latin typeface="Arial" charset="0"/>
              </a:defRPr>
            </a:lvl3pPr>
            <a:lvl4pPr marL="1600200" indent="-228600" defTabSz="762000" eaLnBrk="0" hangingPunct="0">
              <a:defRPr>
                <a:solidFill>
                  <a:schemeClr val="tx1"/>
                </a:solidFill>
                <a:latin typeface="Arial" charset="0"/>
              </a:defRPr>
            </a:lvl4pPr>
            <a:lvl5pPr marL="2057400" indent="-228600" defTabSz="762000" eaLnBrk="0" hangingPunct="0">
              <a:defRPr>
                <a:solidFill>
                  <a:schemeClr val="tx1"/>
                </a:solidFill>
                <a:latin typeface="Arial" charset="0"/>
              </a:defRPr>
            </a:lvl5pPr>
            <a:lvl6pPr marL="2514600" indent="-228600" defTabSz="762000" eaLnBrk="0" fontAlgn="base" hangingPunct="0">
              <a:spcBef>
                <a:spcPct val="0"/>
              </a:spcBef>
              <a:spcAft>
                <a:spcPct val="0"/>
              </a:spcAft>
              <a:defRPr>
                <a:solidFill>
                  <a:schemeClr val="tx1"/>
                </a:solidFill>
                <a:latin typeface="Arial" charset="0"/>
              </a:defRPr>
            </a:lvl6pPr>
            <a:lvl7pPr marL="2971800" indent="-228600" defTabSz="762000" eaLnBrk="0" fontAlgn="base" hangingPunct="0">
              <a:spcBef>
                <a:spcPct val="0"/>
              </a:spcBef>
              <a:spcAft>
                <a:spcPct val="0"/>
              </a:spcAft>
              <a:defRPr>
                <a:solidFill>
                  <a:schemeClr val="tx1"/>
                </a:solidFill>
                <a:latin typeface="Arial" charset="0"/>
              </a:defRPr>
            </a:lvl7pPr>
            <a:lvl8pPr marL="3429000" indent="-228600" defTabSz="762000" eaLnBrk="0" fontAlgn="base" hangingPunct="0">
              <a:spcBef>
                <a:spcPct val="0"/>
              </a:spcBef>
              <a:spcAft>
                <a:spcPct val="0"/>
              </a:spcAft>
              <a:defRPr>
                <a:solidFill>
                  <a:schemeClr val="tx1"/>
                </a:solidFill>
                <a:latin typeface="Arial" charset="0"/>
              </a:defRPr>
            </a:lvl8pPr>
            <a:lvl9pPr marL="3886200" indent="-228600" defTabSz="762000" eaLnBrk="0" fontAlgn="base" hangingPunct="0">
              <a:spcBef>
                <a:spcPct val="0"/>
              </a:spcBef>
              <a:spcAft>
                <a:spcPct val="0"/>
              </a:spcAft>
              <a:defRPr>
                <a:solidFill>
                  <a:schemeClr val="tx1"/>
                </a:solidFill>
                <a:latin typeface="Arial" charset="0"/>
              </a:defRPr>
            </a:lvl9pPr>
          </a:lstStyle>
          <a:p>
            <a:pPr algn="ctr"/>
            <a:r>
              <a:rPr lang="en-US" sz="900" b="1"/>
              <a:t>FIEBRE TIFOIDEA</a:t>
            </a:r>
          </a:p>
          <a:p>
            <a:pPr algn="ctr"/>
            <a:r>
              <a:rPr lang="en-US" sz="900" b="1"/>
              <a:t>INTOXICACION ALIMENTARIA</a:t>
            </a:r>
          </a:p>
          <a:p>
            <a:pPr algn="ctr"/>
            <a:r>
              <a:rPr lang="en-US" sz="900" b="1"/>
              <a:t>COLERA</a:t>
            </a:r>
          </a:p>
          <a:p>
            <a:pPr algn="ctr"/>
            <a:r>
              <a:rPr lang="en-US" sz="900" b="1"/>
              <a:t>SHIGUELOSIS</a:t>
            </a:r>
          </a:p>
          <a:p>
            <a:pPr algn="ctr"/>
            <a:r>
              <a:rPr lang="en-US" sz="900" b="1"/>
              <a:t>SALMONELOSIS</a:t>
            </a:r>
          </a:p>
        </p:txBody>
      </p:sp>
      <p:sp>
        <p:nvSpPr>
          <p:cNvPr id="18454" name="AutoShape 27"/>
          <p:cNvSpPr>
            <a:spLocks noChangeArrowheads="1"/>
          </p:cNvSpPr>
          <p:nvPr/>
        </p:nvSpPr>
        <p:spPr bwMode="auto">
          <a:xfrm rot="-2516308">
            <a:off x="5500688" y="2643188"/>
            <a:ext cx="357187" cy="214312"/>
          </a:xfrm>
          <a:prstGeom prst="leftArrow">
            <a:avLst>
              <a:gd name="adj1" fmla="val 50000"/>
              <a:gd name="adj2" fmla="val 50139"/>
            </a:avLst>
          </a:prstGeom>
          <a:solidFill>
            <a:srgbClr val="0070C0"/>
          </a:solidFill>
          <a:ln w="9525">
            <a:solidFill>
              <a:schemeClr val="tx1"/>
            </a:solidFill>
            <a:miter lim="800000"/>
            <a:headEnd/>
            <a:tailEnd/>
          </a:ln>
        </p:spPr>
        <p:txBody>
          <a:bodyPr wrap="none" anchor="ctr"/>
          <a:lstStyle/>
          <a:p>
            <a:endParaRPr lang="es-CO"/>
          </a:p>
        </p:txBody>
      </p:sp>
      <p:sp>
        <p:nvSpPr>
          <p:cNvPr id="46" name="Text Box 7"/>
          <p:cNvSpPr txBox="1">
            <a:spLocks noChangeArrowheads="1"/>
          </p:cNvSpPr>
          <p:nvPr/>
        </p:nvSpPr>
        <p:spPr bwMode="auto">
          <a:xfrm>
            <a:off x="1071563" y="2286000"/>
            <a:ext cx="2143125" cy="430887"/>
          </a:xfrm>
          <a:prstGeom prst="rect">
            <a:avLst/>
          </a:prstGeom>
          <a:solidFill>
            <a:schemeClr val="accent1">
              <a:lumMod val="75000"/>
              <a:alpha val="43921"/>
            </a:schemeClr>
          </a:solidFill>
          <a:ln w="12700">
            <a:solidFill>
              <a:schemeClr val="tx1"/>
            </a:solidFill>
            <a:miter lim="800000"/>
            <a:headEnd type="none" w="sm" len="sm"/>
            <a:tailEnd type="none" w="sm" len="sm"/>
          </a:ln>
        </p:spPr>
        <p:txBody>
          <a:bodyPr>
            <a:spAutoFit/>
          </a:bodyPr>
          <a:lstStyle/>
          <a:p>
            <a:pPr algn="ctr" defTabSz="762000" eaLnBrk="0" hangingPunct="0">
              <a:spcBef>
                <a:spcPct val="50000"/>
              </a:spcBef>
              <a:defRPr/>
            </a:pPr>
            <a:r>
              <a:rPr lang="en-US" sz="1100" b="1" dirty="0" smtClean="0"/>
              <a:t>FACTORES PREDISPONENTES </a:t>
            </a:r>
            <a:endParaRPr lang="es-ES" sz="1000" b="1" dirty="0"/>
          </a:p>
        </p:txBody>
      </p:sp>
      <p:sp>
        <p:nvSpPr>
          <p:cNvPr id="18456" name="AutoShape 31"/>
          <p:cNvSpPr>
            <a:spLocks noChangeArrowheads="1"/>
          </p:cNvSpPr>
          <p:nvPr/>
        </p:nvSpPr>
        <p:spPr bwMode="auto">
          <a:xfrm rot="-8309022">
            <a:off x="3322638" y="2892425"/>
            <a:ext cx="427037" cy="214313"/>
          </a:xfrm>
          <a:prstGeom prst="leftArrow">
            <a:avLst>
              <a:gd name="adj1" fmla="val 50000"/>
              <a:gd name="adj2" fmla="val 39981"/>
            </a:avLst>
          </a:prstGeom>
          <a:solidFill>
            <a:srgbClr val="0070C0"/>
          </a:solidFill>
          <a:ln w="9525">
            <a:solidFill>
              <a:schemeClr val="tx1"/>
            </a:solidFill>
            <a:miter lim="800000"/>
            <a:headEnd/>
            <a:tailEnd/>
          </a:ln>
        </p:spPr>
        <p:txBody>
          <a:bodyPr wrap="none" anchor="ctr"/>
          <a:lstStyle/>
          <a:p>
            <a:endParaRPr lang="es-CO"/>
          </a:p>
        </p:txBody>
      </p:sp>
      <p:sp>
        <p:nvSpPr>
          <p:cNvPr id="18457" name="AutoShape 27"/>
          <p:cNvSpPr>
            <a:spLocks noChangeArrowheads="1"/>
          </p:cNvSpPr>
          <p:nvPr/>
        </p:nvSpPr>
        <p:spPr bwMode="auto">
          <a:xfrm rot="2900729">
            <a:off x="5643563" y="4357688"/>
            <a:ext cx="357187" cy="204787"/>
          </a:xfrm>
          <a:prstGeom prst="leftArrow">
            <a:avLst>
              <a:gd name="adj1" fmla="val 50000"/>
              <a:gd name="adj2" fmla="val 50137"/>
            </a:avLst>
          </a:prstGeom>
          <a:solidFill>
            <a:srgbClr val="0070C0"/>
          </a:solidFill>
          <a:ln w="9525">
            <a:solidFill>
              <a:schemeClr val="tx1"/>
            </a:solidFill>
            <a:miter lim="800000"/>
            <a:headEnd/>
            <a:tailEnd/>
          </a:ln>
        </p:spPr>
        <p:txBody>
          <a:bodyPr wrap="none" anchor="ctr"/>
          <a:lstStyle/>
          <a:p>
            <a:endParaRPr lang="es-CO"/>
          </a:p>
        </p:txBody>
      </p:sp>
      <p:sp>
        <p:nvSpPr>
          <p:cNvPr id="18458" name="Text Box 9"/>
          <p:cNvSpPr txBox="1">
            <a:spLocks noChangeArrowheads="1"/>
          </p:cNvSpPr>
          <p:nvPr/>
        </p:nvSpPr>
        <p:spPr bwMode="auto">
          <a:xfrm>
            <a:off x="2865869" y="771381"/>
            <a:ext cx="1714500" cy="50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defTabSz="762000" eaLnBrk="0" hangingPunct="0">
              <a:defRPr>
                <a:solidFill>
                  <a:schemeClr val="tx1"/>
                </a:solidFill>
                <a:latin typeface="Arial" charset="0"/>
              </a:defRPr>
            </a:lvl1pPr>
            <a:lvl2pPr marL="742950" indent="-285750" defTabSz="762000" eaLnBrk="0" hangingPunct="0">
              <a:defRPr>
                <a:solidFill>
                  <a:schemeClr val="tx1"/>
                </a:solidFill>
                <a:latin typeface="Arial" charset="0"/>
              </a:defRPr>
            </a:lvl2pPr>
            <a:lvl3pPr marL="1143000" indent="-228600" defTabSz="762000" eaLnBrk="0" hangingPunct="0">
              <a:defRPr>
                <a:solidFill>
                  <a:schemeClr val="tx1"/>
                </a:solidFill>
                <a:latin typeface="Arial" charset="0"/>
              </a:defRPr>
            </a:lvl3pPr>
            <a:lvl4pPr marL="1600200" indent="-228600" defTabSz="762000" eaLnBrk="0" hangingPunct="0">
              <a:defRPr>
                <a:solidFill>
                  <a:schemeClr val="tx1"/>
                </a:solidFill>
                <a:latin typeface="Arial" charset="0"/>
              </a:defRPr>
            </a:lvl4pPr>
            <a:lvl5pPr marL="2057400" indent="-228600" defTabSz="762000" eaLnBrk="0" hangingPunct="0">
              <a:defRPr>
                <a:solidFill>
                  <a:schemeClr val="tx1"/>
                </a:solidFill>
                <a:latin typeface="Arial" charset="0"/>
              </a:defRPr>
            </a:lvl5pPr>
            <a:lvl6pPr marL="2514600" indent="-228600" defTabSz="762000" eaLnBrk="0" fontAlgn="base" hangingPunct="0">
              <a:spcBef>
                <a:spcPct val="0"/>
              </a:spcBef>
              <a:spcAft>
                <a:spcPct val="0"/>
              </a:spcAft>
              <a:defRPr>
                <a:solidFill>
                  <a:schemeClr val="tx1"/>
                </a:solidFill>
                <a:latin typeface="Arial" charset="0"/>
              </a:defRPr>
            </a:lvl6pPr>
            <a:lvl7pPr marL="2971800" indent="-228600" defTabSz="762000" eaLnBrk="0" fontAlgn="base" hangingPunct="0">
              <a:spcBef>
                <a:spcPct val="0"/>
              </a:spcBef>
              <a:spcAft>
                <a:spcPct val="0"/>
              </a:spcAft>
              <a:defRPr>
                <a:solidFill>
                  <a:schemeClr val="tx1"/>
                </a:solidFill>
                <a:latin typeface="Arial" charset="0"/>
              </a:defRPr>
            </a:lvl7pPr>
            <a:lvl8pPr marL="3429000" indent="-228600" defTabSz="762000" eaLnBrk="0" fontAlgn="base" hangingPunct="0">
              <a:spcBef>
                <a:spcPct val="0"/>
              </a:spcBef>
              <a:spcAft>
                <a:spcPct val="0"/>
              </a:spcAft>
              <a:defRPr>
                <a:solidFill>
                  <a:schemeClr val="tx1"/>
                </a:solidFill>
                <a:latin typeface="Arial" charset="0"/>
              </a:defRPr>
            </a:lvl8pPr>
            <a:lvl9pPr marL="3886200" indent="-228600" defTabSz="762000" eaLnBrk="0" fontAlgn="base" hangingPunct="0">
              <a:spcBef>
                <a:spcPct val="0"/>
              </a:spcBef>
              <a:spcAft>
                <a:spcPct val="0"/>
              </a:spcAft>
              <a:defRPr>
                <a:solidFill>
                  <a:schemeClr val="tx1"/>
                </a:solidFill>
                <a:latin typeface="Arial" charset="0"/>
              </a:defRPr>
            </a:lvl9pPr>
          </a:lstStyle>
          <a:p>
            <a:pPr algn="ctr"/>
            <a:r>
              <a:rPr lang="en-US" sz="900" b="1" dirty="0"/>
              <a:t>PERICARDITIS</a:t>
            </a:r>
          </a:p>
          <a:p>
            <a:pPr algn="ctr"/>
            <a:r>
              <a:rPr lang="en-US" sz="900" b="1" dirty="0"/>
              <a:t>MIOCARDITIS</a:t>
            </a:r>
          </a:p>
          <a:p>
            <a:pPr algn="ctr"/>
            <a:r>
              <a:rPr lang="en-US" sz="900" b="1" dirty="0"/>
              <a:t>ENDOCARDITIS</a:t>
            </a:r>
          </a:p>
        </p:txBody>
      </p:sp>
      <p:sp>
        <p:nvSpPr>
          <p:cNvPr id="50" name="Text Box 5"/>
          <p:cNvSpPr txBox="1">
            <a:spLocks noChangeArrowheads="1"/>
          </p:cNvSpPr>
          <p:nvPr/>
        </p:nvSpPr>
        <p:spPr bwMode="auto">
          <a:xfrm>
            <a:off x="2868535" y="1357868"/>
            <a:ext cx="1797050" cy="369332"/>
          </a:xfrm>
          <a:prstGeom prst="rect">
            <a:avLst/>
          </a:prstGeom>
          <a:solidFill>
            <a:schemeClr val="accent1">
              <a:lumMod val="75000"/>
              <a:alpha val="43921"/>
            </a:schemeClr>
          </a:solidFill>
          <a:ln w="12700">
            <a:solidFill>
              <a:schemeClr val="tx1"/>
            </a:solidFill>
            <a:miter lim="800000"/>
            <a:headEnd type="none" w="sm" len="sm"/>
            <a:tailEnd type="none" w="sm" len="sm"/>
          </a:ln>
        </p:spPr>
        <p:txBody>
          <a:bodyPr>
            <a:spAutoFit/>
          </a:bodyPr>
          <a:lstStyle/>
          <a:p>
            <a:pPr algn="ctr" defTabSz="762000" eaLnBrk="0" hangingPunct="0">
              <a:defRPr/>
            </a:pPr>
            <a:r>
              <a:rPr lang="en-US" sz="900" b="1" dirty="0" smtClean="0"/>
              <a:t>INFECCIONES CARDIOVASCULARES</a:t>
            </a:r>
            <a:endParaRPr lang="es-ES" sz="900" b="1" dirty="0"/>
          </a:p>
        </p:txBody>
      </p:sp>
      <p:sp>
        <p:nvSpPr>
          <p:cNvPr id="18460" name="Text Box 9"/>
          <p:cNvSpPr txBox="1">
            <a:spLocks noChangeArrowheads="1"/>
          </p:cNvSpPr>
          <p:nvPr/>
        </p:nvSpPr>
        <p:spPr bwMode="auto">
          <a:xfrm>
            <a:off x="1035050" y="1002723"/>
            <a:ext cx="17145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defTabSz="762000" eaLnBrk="0" hangingPunct="0">
              <a:defRPr>
                <a:solidFill>
                  <a:schemeClr val="tx1"/>
                </a:solidFill>
                <a:latin typeface="Arial" charset="0"/>
              </a:defRPr>
            </a:lvl1pPr>
            <a:lvl2pPr marL="742950" indent="-285750" defTabSz="762000" eaLnBrk="0" hangingPunct="0">
              <a:defRPr>
                <a:solidFill>
                  <a:schemeClr val="tx1"/>
                </a:solidFill>
                <a:latin typeface="Arial" charset="0"/>
              </a:defRPr>
            </a:lvl2pPr>
            <a:lvl3pPr marL="1143000" indent="-228600" defTabSz="762000" eaLnBrk="0" hangingPunct="0">
              <a:defRPr>
                <a:solidFill>
                  <a:schemeClr val="tx1"/>
                </a:solidFill>
                <a:latin typeface="Arial" charset="0"/>
              </a:defRPr>
            </a:lvl3pPr>
            <a:lvl4pPr marL="1600200" indent="-228600" defTabSz="762000" eaLnBrk="0" hangingPunct="0">
              <a:defRPr>
                <a:solidFill>
                  <a:schemeClr val="tx1"/>
                </a:solidFill>
                <a:latin typeface="Arial" charset="0"/>
              </a:defRPr>
            </a:lvl4pPr>
            <a:lvl5pPr marL="2057400" indent="-228600" defTabSz="762000" eaLnBrk="0" hangingPunct="0">
              <a:defRPr>
                <a:solidFill>
                  <a:schemeClr val="tx1"/>
                </a:solidFill>
                <a:latin typeface="Arial" charset="0"/>
              </a:defRPr>
            </a:lvl5pPr>
            <a:lvl6pPr marL="2514600" indent="-228600" defTabSz="762000" eaLnBrk="0" fontAlgn="base" hangingPunct="0">
              <a:spcBef>
                <a:spcPct val="0"/>
              </a:spcBef>
              <a:spcAft>
                <a:spcPct val="0"/>
              </a:spcAft>
              <a:defRPr>
                <a:solidFill>
                  <a:schemeClr val="tx1"/>
                </a:solidFill>
                <a:latin typeface="Arial" charset="0"/>
              </a:defRPr>
            </a:lvl6pPr>
            <a:lvl7pPr marL="2971800" indent="-228600" defTabSz="762000" eaLnBrk="0" fontAlgn="base" hangingPunct="0">
              <a:spcBef>
                <a:spcPct val="0"/>
              </a:spcBef>
              <a:spcAft>
                <a:spcPct val="0"/>
              </a:spcAft>
              <a:defRPr>
                <a:solidFill>
                  <a:schemeClr val="tx1"/>
                </a:solidFill>
                <a:latin typeface="Arial" charset="0"/>
              </a:defRPr>
            </a:lvl7pPr>
            <a:lvl8pPr marL="3429000" indent="-228600" defTabSz="762000" eaLnBrk="0" fontAlgn="base" hangingPunct="0">
              <a:spcBef>
                <a:spcPct val="0"/>
              </a:spcBef>
              <a:spcAft>
                <a:spcPct val="0"/>
              </a:spcAft>
              <a:defRPr>
                <a:solidFill>
                  <a:schemeClr val="tx1"/>
                </a:solidFill>
                <a:latin typeface="Arial" charset="0"/>
              </a:defRPr>
            </a:lvl8pPr>
            <a:lvl9pPr marL="3886200" indent="-228600" defTabSz="762000" eaLnBrk="0" fontAlgn="base" hangingPunct="0">
              <a:spcBef>
                <a:spcPct val="0"/>
              </a:spcBef>
              <a:spcAft>
                <a:spcPct val="0"/>
              </a:spcAft>
              <a:defRPr>
                <a:solidFill>
                  <a:schemeClr val="tx1"/>
                </a:solidFill>
                <a:latin typeface="Arial" charset="0"/>
              </a:defRPr>
            </a:lvl9pPr>
          </a:lstStyle>
          <a:p>
            <a:pPr algn="ctr"/>
            <a:r>
              <a:rPr lang="en-US" sz="900" b="1" dirty="0">
                <a:solidFill>
                  <a:srgbClr val="0070C0"/>
                </a:solidFill>
              </a:rPr>
              <a:t>DIABETES</a:t>
            </a:r>
          </a:p>
          <a:p>
            <a:pPr algn="ctr"/>
            <a:r>
              <a:rPr lang="en-US" sz="900" b="1" dirty="0"/>
              <a:t>CANCER</a:t>
            </a:r>
          </a:p>
          <a:p>
            <a:pPr algn="ctr"/>
            <a:r>
              <a:rPr lang="en-US" sz="900" b="1" dirty="0"/>
              <a:t>COLAGENOSIS</a:t>
            </a:r>
          </a:p>
          <a:p>
            <a:pPr algn="ctr"/>
            <a:r>
              <a:rPr lang="en-US" sz="900" b="1" dirty="0"/>
              <a:t>AIDS</a:t>
            </a:r>
          </a:p>
          <a:p>
            <a:pPr algn="ctr"/>
            <a:r>
              <a:rPr lang="en-US" sz="900" b="1" dirty="0"/>
              <a:t>FRACTURAS ABIERTAS</a:t>
            </a:r>
          </a:p>
          <a:p>
            <a:pPr algn="ctr"/>
            <a:r>
              <a:rPr lang="en-US" sz="900" b="1" dirty="0"/>
              <a:t>QUEMADURAS</a:t>
            </a:r>
          </a:p>
          <a:p>
            <a:pPr algn="ctr"/>
            <a:r>
              <a:rPr lang="en-US" sz="900" b="1" dirty="0"/>
              <a:t>ACC </a:t>
            </a:r>
            <a:r>
              <a:rPr lang="en-US" sz="900" b="1" dirty="0" smtClean="0"/>
              <a:t>OFIDICOS, PONZOÑOSOS</a:t>
            </a:r>
            <a:endParaRPr lang="en-US" sz="900" b="1" dirty="0"/>
          </a:p>
        </p:txBody>
      </p:sp>
      <p:sp>
        <p:nvSpPr>
          <p:cNvPr id="18461" name="AutoShape 31"/>
          <p:cNvSpPr>
            <a:spLocks noChangeArrowheads="1"/>
          </p:cNvSpPr>
          <p:nvPr/>
        </p:nvSpPr>
        <p:spPr bwMode="auto">
          <a:xfrm rot="-6488538">
            <a:off x="3819525" y="2201863"/>
            <a:ext cx="427038" cy="214312"/>
          </a:xfrm>
          <a:prstGeom prst="leftArrow">
            <a:avLst>
              <a:gd name="adj1" fmla="val 50000"/>
              <a:gd name="adj2" fmla="val 39981"/>
            </a:avLst>
          </a:prstGeom>
          <a:solidFill>
            <a:srgbClr val="0070C0"/>
          </a:solidFill>
          <a:ln w="9525">
            <a:solidFill>
              <a:schemeClr val="tx1"/>
            </a:solidFill>
            <a:miter lim="800000"/>
            <a:headEnd/>
            <a:tailEnd/>
          </a:ln>
        </p:spPr>
        <p:txBody>
          <a:bodyPr wrap="none" anchor="ctr"/>
          <a:lstStyle/>
          <a:p>
            <a:endParaRPr lang="es-CO"/>
          </a:p>
        </p:txBody>
      </p:sp>
    </p:spTree>
    <p:extLst>
      <p:ext uri="{BB962C8B-B14F-4D97-AF65-F5344CB8AC3E}">
        <p14:creationId xmlns="" xmlns:p14="http://schemas.microsoft.com/office/powerpoint/2010/main" val="14894401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defuncionultim4 copy"/>
          <p:cNvPicPr>
            <a:picLocks noChangeAspect="1" noChangeArrowheads="1"/>
          </p:cNvPicPr>
          <p:nvPr/>
        </p:nvPicPr>
        <p:blipFill>
          <a:blip r:embed="rId2">
            <a:extLst>
              <a:ext uri="{28A0092B-C50C-407E-A947-70E740481C1C}">
                <a14:useLocalDpi xmlns="" xmlns:a14="http://schemas.microsoft.com/office/drawing/2010/main" val="0"/>
              </a:ext>
            </a:extLst>
          </a:blip>
          <a:srcRect l="9201" t="51138" r="9833" b="25008"/>
          <a:stretch>
            <a:fillRect/>
          </a:stretch>
        </p:blipFill>
        <p:spPr bwMode="auto">
          <a:xfrm>
            <a:off x="1100138" y="765175"/>
            <a:ext cx="7696200" cy="5283200"/>
          </a:xfrm>
          <a:prstGeom prst="rect">
            <a:avLst/>
          </a:prstGeom>
          <a:solidFill>
            <a:srgbClr val="00B050"/>
          </a:solidFill>
          <a:ln>
            <a:noFill/>
          </a:ln>
          <a:extLs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2499243" y="2597150"/>
            <a:ext cx="4786313"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        </a:t>
            </a:r>
            <a:r>
              <a:rPr lang="es-CO" sz="2000" dirty="0" smtClean="0">
                <a:solidFill>
                  <a:schemeClr val="accent1">
                    <a:lumMod val="25000"/>
                  </a:schemeClr>
                </a:solidFill>
                <a:latin typeface="Tahoma" pitchFamily="34" charset="0"/>
              </a:rPr>
              <a:t>hemorragia cerebral</a:t>
            </a:r>
            <a:endParaRPr lang="es-ES" sz="2000" dirty="0">
              <a:solidFill>
                <a:schemeClr val="accent1">
                  <a:lumMod val="25000"/>
                </a:schemeClr>
              </a:solidFill>
              <a:latin typeface="Tahoma" pitchFamily="34" charset="0"/>
            </a:endParaRPr>
          </a:p>
        </p:txBody>
      </p:sp>
      <p:sp>
        <p:nvSpPr>
          <p:cNvPr id="111620" name="Rectangle 4"/>
          <p:cNvSpPr>
            <a:spLocks noChangeArrowheads="1"/>
          </p:cNvSpPr>
          <p:nvPr/>
        </p:nvSpPr>
        <p:spPr bwMode="auto">
          <a:xfrm>
            <a:off x="3352799" y="3441700"/>
            <a:ext cx="2740025"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    </a:t>
            </a:r>
            <a:r>
              <a:rPr lang="es-CO" sz="2000" dirty="0" smtClean="0">
                <a:solidFill>
                  <a:schemeClr val="accent1">
                    <a:lumMod val="25000"/>
                  </a:schemeClr>
                </a:solidFill>
                <a:latin typeface="Tahoma" pitchFamily="34" charset="0"/>
              </a:rPr>
              <a:t>Dengue grave</a:t>
            </a:r>
            <a:endParaRPr lang="es-ES" sz="2000" dirty="0">
              <a:solidFill>
                <a:schemeClr val="accent1">
                  <a:lumMod val="25000"/>
                </a:schemeClr>
              </a:solidFill>
              <a:latin typeface="Tahoma" pitchFamily="34" charset="0"/>
            </a:endParaRPr>
          </a:p>
        </p:txBody>
      </p:sp>
      <p:sp>
        <p:nvSpPr>
          <p:cNvPr id="111622" name="Rectangle 6"/>
          <p:cNvSpPr>
            <a:spLocks noChangeArrowheads="1"/>
          </p:cNvSpPr>
          <p:nvPr/>
        </p:nvSpPr>
        <p:spPr bwMode="auto">
          <a:xfrm>
            <a:off x="3857625" y="4714875"/>
            <a:ext cx="3000375" cy="400050"/>
          </a:xfrm>
          <a:prstGeom prst="rect">
            <a:avLst/>
          </a:prstGeom>
          <a:noFill/>
          <a:ln w="9525">
            <a:noFill/>
            <a:miter lim="800000"/>
            <a:headEnd/>
            <a:tailEnd/>
          </a:ln>
        </p:spPr>
        <p:txBody>
          <a:bodyPr>
            <a:spAutoFit/>
          </a:bodyPr>
          <a:lstStyle/>
          <a:p>
            <a:pPr>
              <a:defRPr/>
            </a:pPr>
            <a:r>
              <a:rPr lang="es-ES" sz="2000" dirty="0">
                <a:solidFill>
                  <a:srgbClr val="0070C0"/>
                </a:solidFill>
                <a:latin typeface="Tahoma" pitchFamily="34" charset="0"/>
              </a:rPr>
              <a:t>       </a:t>
            </a:r>
            <a:r>
              <a:rPr lang="es-ES" sz="2000" dirty="0">
                <a:solidFill>
                  <a:schemeClr val="accent1">
                    <a:lumMod val="25000"/>
                  </a:schemeClr>
                </a:solidFill>
                <a:latin typeface="Tahoma" pitchFamily="34" charset="0"/>
              </a:rPr>
              <a:t>hipertensión</a:t>
            </a:r>
          </a:p>
        </p:txBody>
      </p:sp>
      <p:sp>
        <p:nvSpPr>
          <p:cNvPr id="19462" name="6 CuadroTexto"/>
          <p:cNvSpPr txBox="1">
            <a:spLocks noChangeArrowheads="1"/>
          </p:cNvSpPr>
          <p:nvPr/>
        </p:nvSpPr>
        <p:spPr bwMode="auto">
          <a:xfrm>
            <a:off x="7215188" y="2612231"/>
            <a:ext cx="1581150"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dirty="0"/>
              <a:t>0 2    días</a:t>
            </a:r>
          </a:p>
        </p:txBody>
      </p:sp>
      <p:sp>
        <p:nvSpPr>
          <p:cNvPr id="19463" name="7 CuadroTexto"/>
          <p:cNvSpPr txBox="1">
            <a:spLocks noChangeArrowheads="1"/>
          </p:cNvSpPr>
          <p:nvPr/>
        </p:nvSpPr>
        <p:spPr bwMode="auto">
          <a:xfrm>
            <a:off x="7215188" y="3071813"/>
            <a:ext cx="158115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dirty="0"/>
              <a:t>0 8    </a:t>
            </a:r>
            <a:r>
              <a:rPr lang="es-ES" dirty="0" smtClean="0"/>
              <a:t>dias</a:t>
            </a:r>
            <a:endParaRPr lang="es-ES" dirty="0"/>
          </a:p>
        </p:txBody>
      </p:sp>
      <p:sp>
        <p:nvSpPr>
          <p:cNvPr id="19464" name="8 CuadroTexto"/>
          <p:cNvSpPr txBox="1">
            <a:spLocks noChangeArrowheads="1"/>
          </p:cNvSpPr>
          <p:nvPr/>
        </p:nvSpPr>
        <p:spPr bwMode="auto">
          <a:xfrm>
            <a:off x="7020272" y="3571875"/>
            <a:ext cx="2016224"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dirty="0" smtClean="0"/>
              <a:t> 1  2    dias</a:t>
            </a:r>
            <a:endParaRPr lang="es-ES" dirty="0"/>
          </a:p>
        </p:txBody>
      </p:sp>
      <p:sp>
        <p:nvSpPr>
          <p:cNvPr id="19465" name="9 CuadroTexto"/>
          <p:cNvSpPr txBox="1">
            <a:spLocks noChangeArrowheads="1"/>
          </p:cNvSpPr>
          <p:nvPr/>
        </p:nvSpPr>
        <p:spPr bwMode="auto">
          <a:xfrm>
            <a:off x="7215188" y="4714875"/>
            <a:ext cx="158115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dirty="0" smtClean="0"/>
              <a:t>1 </a:t>
            </a:r>
            <a:r>
              <a:rPr lang="es-ES" dirty="0"/>
              <a:t>0    años</a:t>
            </a:r>
          </a:p>
        </p:txBody>
      </p:sp>
      <p:sp>
        <p:nvSpPr>
          <p:cNvPr id="10" name="Rectangle 4"/>
          <p:cNvSpPr>
            <a:spLocks noChangeArrowheads="1"/>
          </p:cNvSpPr>
          <p:nvPr/>
        </p:nvSpPr>
        <p:spPr bwMode="auto">
          <a:xfrm>
            <a:off x="3405042" y="2980170"/>
            <a:ext cx="2740025"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    </a:t>
            </a:r>
            <a:r>
              <a:rPr lang="es-CO" sz="2000" dirty="0" smtClean="0">
                <a:solidFill>
                  <a:schemeClr val="accent1">
                    <a:lumMod val="25000"/>
                  </a:schemeClr>
                </a:solidFill>
                <a:latin typeface="Tahoma" pitchFamily="34" charset="0"/>
              </a:rPr>
              <a:t>trombocitopenia</a:t>
            </a:r>
            <a:endParaRPr lang="es-ES" sz="2000" dirty="0">
              <a:solidFill>
                <a:schemeClr val="accent1">
                  <a:lumMod val="25000"/>
                </a:schemeClr>
              </a:solidFill>
              <a:latin typeface="Tahoma" pitchFamily="34" charset="0"/>
            </a:endParaRPr>
          </a:p>
        </p:txBody>
      </p:sp>
    </p:spTree>
    <p:extLst>
      <p:ext uri="{BB962C8B-B14F-4D97-AF65-F5344CB8AC3E}">
        <p14:creationId xmlns="" xmlns:p14="http://schemas.microsoft.com/office/powerpoint/2010/main" val="12693439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20"/>
                                        </p:tgtEl>
                                        <p:attrNameLst>
                                          <p:attrName>style.visibility</p:attrName>
                                        </p:attrNameLst>
                                      </p:cBhvr>
                                      <p:to>
                                        <p:strVal val="visible"/>
                                      </p:to>
                                    </p:set>
                                    <p:anim calcmode="lin" valueType="num">
                                      <p:cBhvr additive="base">
                                        <p:cTn id="13" dur="500" fill="hold"/>
                                        <p:tgtEl>
                                          <p:spTgt spid="111620"/>
                                        </p:tgtEl>
                                        <p:attrNameLst>
                                          <p:attrName>ppt_x</p:attrName>
                                        </p:attrNameLst>
                                      </p:cBhvr>
                                      <p:tavLst>
                                        <p:tav tm="0">
                                          <p:val>
                                            <p:strVal val="0-#ppt_w/2"/>
                                          </p:val>
                                        </p:tav>
                                        <p:tav tm="100000">
                                          <p:val>
                                            <p:strVal val="#ppt_x"/>
                                          </p:val>
                                        </p:tav>
                                      </p:tavLst>
                                    </p:anim>
                                    <p:anim calcmode="lin" valueType="num">
                                      <p:cBhvr additive="base">
                                        <p:cTn id="14"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1622"/>
                                        </p:tgtEl>
                                        <p:attrNameLst>
                                          <p:attrName>style.visibility</p:attrName>
                                        </p:attrNameLst>
                                      </p:cBhvr>
                                      <p:to>
                                        <p:strVal val="visible"/>
                                      </p:to>
                                    </p:set>
                                    <p:anim calcmode="lin" valueType="num">
                                      <p:cBhvr additive="base">
                                        <p:cTn id="19" dur="500" fill="hold"/>
                                        <p:tgtEl>
                                          <p:spTgt spid="111622"/>
                                        </p:tgtEl>
                                        <p:attrNameLst>
                                          <p:attrName>ppt_x</p:attrName>
                                        </p:attrNameLst>
                                      </p:cBhvr>
                                      <p:tavLst>
                                        <p:tav tm="0">
                                          <p:val>
                                            <p:strVal val="0-#ppt_w/2"/>
                                          </p:val>
                                        </p:tav>
                                        <p:tav tm="100000">
                                          <p:val>
                                            <p:strVal val="#ppt_x"/>
                                          </p:val>
                                        </p:tav>
                                      </p:tavLst>
                                    </p:anim>
                                    <p:anim calcmode="lin" valueType="num">
                                      <p:cBhvr additive="base">
                                        <p:cTn id="20" dur="500" fill="hold"/>
                                        <p:tgtEl>
                                          <p:spTgt spid="11162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P spid="111620" grpId="0" autoUpdateAnimBg="0"/>
      <p:bldP spid="111622" grpId="0" autoUpdateAnimBg="0"/>
      <p:bldP spid="10"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1187450" y="1428750"/>
            <a:ext cx="7696200" cy="4619625"/>
          </a:xfrm>
          <a:prstGeom prst="rect">
            <a:avLst/>
          </a:prstGeom>
          <a:solidFill>
            <a:srgbClr val="00B050"/>
          </a:solidFill>
          <a:ln>
            <a:noFill/>
          </a:ln>
          <a:extLs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2571750" y="2857500"/>
            <a:ext cx="4786313"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dirty="0">
                <a:solidFill>
                  <a:srgbClr val="0070C0"/>
                </a:solidFill>
                <a:latin typeface="Tahoma" pitchFamily="34" charset="0"/>
              </a:rPr>
              <a:t>       </a:t>
            </a:r>
            <a:r>
              <a:rPr lang="es-CO" sz="2000" dirty="0" smtClean="0">
                <a:solidFill>
                  <a:srgbClr val="C00000"/>
                </a:solidFill>
                <a:latin typeface="Tahoma" pitchFamily="34" charset="0"/>
              </a:rPr>
              <a:t>Shock neurogenico</a:t>
            </a:r>
            <a:endParaRPr lang="es-ES" sz="2000" dirty="0">
              <a:solidFill>
                <a:srgbClr val="C00000"/>
              </a:solidFill>
              <a:latin typeface="Tahoma" pitchFamily="34" charset="0"/>
            </a:endParaRPr>
          </a:p>
        </p:txBody>
      </p:sp>
      <p:sp>
        <p:nvSpPr>
          <p:cNvPr id="111620" name="Rectangle 4"/>
          <p:cNvSpPr>
            <a:spLocks noChangeArrowheads="1"/>
          </p:cNvSpPr>
          <p:nvPr/>
        </p:nvSpPr>
        <p:spPr bwMode="auto">
          <a:xfrm>
            <a:off x="3200400" y="3357563"/>
            <a:ext cx="274002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dirty="0" smtClean="0">
                <a:solidFill>
                  <a:srgbClr val="C00000"/>
                </a:solidFill>
                <a:latin typeface="Tahoma" pitchFamily="34" charset="0"/>
              </a:rPr>
              <a:t>Hemorragia cerebral</a:t>
            </a:r>
            <a:endParaRPr lang="es-ES" sz="2000" dirty="0">
              <a:solidFill>
                <a:srgbClr val="C00000"/>
              </a:solidFill>
              <a:latin typeface="Tahoma" pitchFamily="34" charset="0"/>
            </a:endParaRPr>
          </a:p>
        </p:txBody>
      </p:sp>
      <p:sp>
        <p:nvSpPr>
          <p:cNvPr id="111621" name="Rectangle 5"/>
          <p:cNvSpPr>
            <a:spLocks noChangeArrowheads="1"/>
          </p:cNvSpPr>
          <p:nvPr/>
        </p:nvSpPr>
        <p:spPr bwMode="auto">
          <a:xfrm>
            <a:off x="3419475" y="3500438"/>
            <a:ext cx="2376488"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endParaRPr lang="es-ES" sz="2000">
              <a:solidFill>
                <a:srgbClr val="0070C0"/>
              </a:solidFill>
              <a:latin typeface="Tahoma" pitchFamily="34" charset="0"/>
            </a:endParaRPr>
          </a:p>
        </p:txBody>
      </p:sp>
      <p:sp>
        <p:nvSpPr>
          <p:cNvPr id="111622" name="Rectangle 6"/>
          <p:cNvSpPr>
            <a:spLocks noChangeArrowheads="1"/>
          </p:cNvSpPr>
          <p:nvPr/>
        </p:nvSpPr>
        <p:spPr bwMode="auto">
          <a:xfrm>
            <a:off x="3348038" y="3933825"/>
            <a:ext cx="352742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ES" sz="2000">
                <a:solidFill>
                  <a:srgbClr val="0070C0"/>
                </a:solidFill>
                <a:latin typeface="Tahoma" pitchFamily="34" charset="0"/>
              </a:rPr>
              <a:t>       </a:t>
            </a:r>
          </a:p>
        </p:txBody>
      </p:sp>
      <p:sp>
        <p:nvSpPr>
          <p:cNvPr id="20487" name="6 CuadroTexto"/>
          <p:cNvSpPr txBox="1">
            <a:spLocks noChangeArrowheads="1"/>
          </p:cNvSpPr>
          <p:nvPr/>
        </p:nvSpPr>
        <p:spPr bwMode="auto">
          <a:xfrm>
            <a:off x="3571875" y="928688"/>
            <a:ext cx="2368550"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a:solidFill>
                  <a:srgbClr val="C00000"/>
                </a:solidFill>
              </a:rPr>
              <a:t>MAL DILIGENCIADO</a:t>
            </a:r>
          </a:p>
        </p:txBody>
      </p:sp>
    </p:spTree>
    <p:extLst>
      <p:ext uri="{BB962C8B-B14F-4D97-AF65-F5344CB8AC3E}">
        <p14:creationId xmlns="" xmlns:p14="http://schemas.microsoft.com/office/powerpoint/2010/main" val="11573923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20"/>
                                        </p:tgtEl>
                                        <p:attrNameLst>
                                          <p:attrName>style.visibility</p:attrName>
                                        </p:attrNameLst>
                                      </p:cBhvr>
                                      <p:to>
                                        <p:strVal val="visible"/>
                                      </p:to>
                                    </p:set>
                                    <p:anim calcmode="lin" valueType="num">
                                      <p:cBhvr additive="base">
                                        <p:cTn id="13" dur="500" fill="hold"/>
                                        <p:tgtEl>
                                          <p:spTgt spid="111620"/>
                                        </p:tgtEl>
                                        <p:attrNameLst>
                                          <p:attrName>ppt_x</p:attrName>
                                        </p:attrNameLst>
                                      </p:cBhvr>
                                      <p:tavLst>
                                        <p:tav tm="0">
                                          <p:val>
                                            <p:strVal val="0-#ppt_w/2"/>
                                          </p:val>
                                        </p:tav>
                                        <p:tav tm="100000">
                                          <p:val>
                                            <p:strVal val="#ppt_x"/>
                                          </p:val>
                                        </p:tav>
                                      </p:tavLst>
                                    </p:anim>
                                    <p:anim calcmode="lin" valueType="num">
                                      <p:cBhvr additive="base">
                                        <p:cTn id="14"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iterate type="wd">
                                    <p:tmPct val="100000"/>
                                  </p:iterate>
                                  <p:childTnLst>
                                    <p:set>
                                      <p:cBhvr>
                                        <p:cTn id="18" dur="1" fill="hold">
                                          <p:stCondLst>
                                            <p:cond delay="0"/>
                                          </p:stCondLst>
                                        </p:cTn>
                                        <p:tgtEl>
                                          <p:spTgt spid="111621"/>
                                        </p:tgtEl>
                                        <p:attrNameLst>
                                          <p:attrName>style.visibility</p:attrName>
                                        </p:attrNameLst>
                                      </p:cBhvr>
                                      <p:to>
                                        <p:strVal val="visible"/>
                                      </p:to>
                                    </p:set>
                                    <p:anim calcmode="lin" valueType="num">
                                      <p:cBhvr additive="base">
                                        <p:cTn id="19" dur="300" fill="hold"/>
                                        <p:tgtEl>
                                          <p:spTgt spid="111621"/>
                                        </p:tgtEl>
                                        <p:attrNameLst>
                                          <p:attrName>ppt_x</p:attrName>
                                        </p:attrNameLst>
                                      </p:cBhvr>
                                      <p:tavLst>
                                        <p:tav tm="0">
                                          <p:val>
                                            <p:strVal val="#ppt_x"/>
                                          </p:val>
                                        </p:tav>
                                        <p:tav tm="100000">
                                          <p:val>
                                            <p:strVal val="#ppt_x"/>
                                          </p:val>
                                        </p:tav>
                                      </p:tavLst>
                                    </p:anim>
                                    <p:anim calcmode="lin" valueType="num">
                                      <p:cBhvr additive="base">
                                        <p:cTn id="20"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1622"/>
                                        </p:tgtEl>
                                        <p:attrNameLst>
                                          <p:attrName>style.visibility</p:attrName>
                                        </p:attrNameLst>
                                      </p:cBhvr>
                                      <p:to>
                                        <p:strVal val="visible"/>
                                      </p:to>
                                    </p:set>
                                    <p:anim calcmode="lin" valueType="num">
                                      <p:cBhvr additive="base">
                                        <p:cTn id="25" dur="500" fill="hold"/>
                                        <p:tgtEl>
                                          <p:spTgt spid="111622"/>
                                        </p:tgtEl>
                                        <p:attrNameLst>
                                          <p:attrName>ppt_x</p:attrName>
                                        </p:attrNameLst>
                                      </p:cBhvr>
                                      <p:tavLst>
                                        <p:tav tm="0">
                                          <p:val>
                                            <p:strVal val="0-#ppt_w/2"/>
                                          </p:val>
                                        </p:tav>
                                        <p:tav tm="100000">
                                          <p:val>
                                            <p:strVal val="#ppt_x"/>
                                          </p:val>
                                        </p:tav>
                                      </p:tavLst>
                                    </p:anim>
                                    <p:anim calcmode="lin" valueType="num">
                                      <p:cBhvr additive="base">
                                        <p:cTn id="26" dur="500" fill="hold"/>
                                        <p:tgtEl>
                                          <p:spTgt spid="1116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P spid="111620" grpId="0" autoUpdateAnimBg="0"/>
      <p:bldP spid="111621" grpId="0" autoUpdateAnimBg="0"/>
      <p:bldP spid="111622"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4"/>
          <p:cNvSpPr txBox="1">
            <a:spLocks noChangeArrowheads="1"/>
          </p:cNvSpPr>
          <p:nvPr/>
        </p:nvSpPr>
        <p:spPr bwMode="auto">
          <a:xfrm>
            <a:off x="3779838" y="3141663"/>
            <a:ext cx="1871662" cy="584775"/>
          </a:xfrm>
          <a:prstGeom prst="rect">
            <a:avLst/>
          </a:prstGeom>
          <a:solidFill>
            <a:srgbClr val="FFCC66">
              <a:alpha val="50195"/>
            </a:srgbClr>
          </a:solidFill>
          <a:ln w="12700">
            <a:solidFill>
              <a:schemeClr val="tx1"/>
            </a:solidFill>
            <a:miter lim="800000"/>
            <a:headEnd type="none" w="sm" len="sm"/>
            <a:tailEnd type="none" w="sm" len="sm"/>
          </a:ln>
        </p:spPr>
        <p:txBody>
          <a:bodyPr>
            <a:spAutoFit/>
          </a:bodyPr>
          <a:lstStyle>
            <a:lvl1pPr defTabSz="762000" eaLnBrk="0" hangingPunct="0">
              <a:defRPr>
                <a:solidFill>
                  <a:schemeClr val="tx1"/>
                </a:solidFill>
                <a:latin typeface="Arial" charset="0"/>
              </a:defRPr>
            </a:lvl1pPr>
            <a:lvl2pPr marL="742950" indent="-285750" defTabSz="762000" eaLnBrk="0" hangingPunct="0">
              <a:defRPr>
                <a:solidFill>
                  <a:schemeClr val="tx1"/>
                </a:solidFill>
                <a:latin typeface="Arial" charset="0"/>
              </a:defRPr>
            </a:lvl2pPr>
            <a:lvl3pPr marL="1143000" indent="-228600" defTabSz="762000" eaLnBrk="0" hangingPunct="0">
              <a:defRPr>
                <a:solidFill>
                  <a:schemeClr val="tx1"/>
                </a:solidFill>
                <a:latin typeface="Arial" charset="0"/>
              </a:defRPr>
            </a:lvl3pPr>
            <a:lvl4pPr marL="1600200" indent="-228600" defTabSz="762000" eaLnBrk="0" hangingPunct="0">
              <a:defRPr>
                <a:solidFill>
                  <a:schemeClr val="tx1"/>
                </a:solidFill>
                <a:latin typeface="Arial" charset="0"/>
              </a:defRPr>
            </a:lvl4pPr>
            <a:lvl5pPr marL="2057400" indent="-228600" defTabSz="762000" eaLnBrk="0" hangingPunct="0">
              <a:defRPr>
                <a:solidFill>
                  <a:schemeClr val="tx1"/>
                </a:solidFill>
                <a:latin typeface="Arial" charset="0"/>
              </a:defRPr>
            </a:lvl5pPr>
            <a:lvl6pPr marL="2514600" indent="-228600" defTabSz="762000" eaLnBrk="0" fontAlgn="base" hangingPunct="0">
              <a:spcBef>
                <a:spcPct val="0"/>
              </a:spcBef>
              <a:spcAft>
                <a:spcPct val="0"/>
              </a:spcAft>
              <a:defRPr>
                <a:solidFill>
                  <a:schemeClr val="tx1"/>
                </a:solidFill>
                <a:latin typeface="Arial" charset="0"/>
              </a:defRPr>
            </a:lvl6pPr>
            <a:lvl7pPr marL="2971800" indent="-228600" defTabSz="762000" eaLnBrk="0" fontAlgn="base" hangingPunct="0">
              <a:spcBef>
                <a:spcPct val="0"/>
              </a:spcBef>
              <a:spcAft>
                <a:spcPct val="0"/>
              </a:spcAft>
              <a:defRPr>
                <a:solidFill>
                  <a:schemeClr val="tx1"/>
                </a:solidFill>
                <a:latin typeface="Arial" charset="0"/>
              </a:defRPr>
            </a:lvl7pPr>
            <a:lvl8pPr marL="3429000" indent="-228600" defTabSz="762000" eaLnBrk="0" fontAlgn="base" hangingPunct="0">
              <a:spcBef>
                <a:spcPct val="0"/>
              </a:spcBef>
              <a:spcAft>
                <a:spcPct val="0"/>
              </a:spcAft>
              <a:defRPr>
                <a:solidFill>
                  <a:schemeClr val="tx1"/>
                </a:solidFill>
                <a:latin typeface="Arial" charset="0"/>
              </a:defRPr>
            </a:lvl8pPr>
            <a:lvl9pPr marL="3886200" indent="-228600" defTabSz="762000" eaLnBrk="0" fontAlgn="base" hangingPunct="0">
              <a:spcBef>
                <a:spcPct val="0"/>
              </a:spcBef>
              <a:spcAft>
                <a:spcPct val="0"/>
              </a:spcAft>
              <a:defRPr>
                <a:solidFill>
                  <a:schemeClr val="tx1"/>
                </a:solidFill>
                <a:latin typeface="Arial" charset="0"/>
              </a:defRPr>
            </a:lvl9pPr>
          </a:lstStyle>
          <a:p>
            <a:pPr algn="ctr">
              <a:spcBef>
                <a:spcPct val="50000"/>
              </a:spcBef>
            </a:pPr>
            <a:r>
              <a:rPr lang="en-US" sz="1600" b="1" dirty="0" smtClean="0"/>
              <a:t>Hemorragia cerebral</a:t>
            </a:r>
            <a:endParaRPr lang="en-US" sz="1600" b="1" dirty="0"/>
          </a:p>
        </p:txBody>
      </p:sp>
      <p:sp>
        <p:nvSpPr>
          <p:cNvPr id="34821" name="Text Box 5"/>
          <p:cNvSpPr txBox="1">
            <a:spLocks noChangeArrowheads="1"/>
          </p:cNvSpPr>
          <p:nvPr/>
        </p:nvSpPr>
        <p:spPr bwMode="auto">
          <a:xfrm>
            <a:off x="4786313" y="1357313"/>
            <a:ext cx="1654175" cy="261937"/>
          </a:xfrm>
          <a:prstGeom prst="rect">
            <a:avLst/>
          </a:prstGeom>
          <a:solidFill>
            <a:schemeClr val="accent6">
              <a:lumMod val="40000"/>
              <a:lumOff val="60000"/>
              <a:alpha val="43921"/>
            </a:schemeClr>
          </a:solidFill>
          <a:ln w="12700">
            <a:solidFill>
              <a:schemeClr val="tx1"/>
            </a:solidFill>
            <a:miter lim="800000"/>
            <a:headEnd type="none" w="sm" len="sm"/>
            <a:tailEnd type="none" w="sm" len="sm"/>
          </a:ln>
        </p:spPr>
        <p:txBody>
          <a:bodyPr>
            <a:spAutoFit/>
          </a:bodyPr>
          <a:lstStyle/>
          <a:p>
            <a:pPr algn="ctr" defTabSz="762000" eaLnBrk="0" hangingPunct="0">
              <a:defRPr/>
            </a:pPr>
            <a:r>
              <a:rPr lang="es-ES" sz="1100" b="1" dirty="0" smtClean="0"/>
              <a:t>MALARIA CEREBRAL</a:t>
            </a:r>
            <a:endParaRPr lang="es-ES" sz="1100" b="1" dirty="0"/>
          </a:p>
        </p:txBody>
      </p:sp>
      <p:sp>
        <p:nvSpPr>
          <p:cNvPr id="34822" name="Text Box 6"/>
          <p:cNvSpPr txBox="1">
            <a:spLocks noChangeArrowheads="1"/>
          </p:cNvSpPr>
          <p:nvPr/>
        </p:nvSpPr>
        <p:spPr bwMode="auto">
          <a:xfrm>
            <a:off x="1331913" y="2133600"/>
            <a:ext cx="1800225" cy="430887"/>
          </a:xfrm>
          <a:prstGeom prst="rect">
            <a:avLst/>
          </a:prstGeom>
          <a:solidFill>
            <a:schemeClr val="accent6">
              <a:lumMod val="40000"/>
              <a:lumOff val="60000"/>
              <a:alpha val="45882"/>
            </a:schemeClr>
          </a:solidFill>
          <a:ln w="12700">
            <a:solidFill>
              <a:schemeClr val="tx1"/>
            </a:solidFill>
            <a:miter lim="800000"/>
            <a:headEnd type="none" w="sm" len="sm"/>
            <a:tailEnd type="none" w="sm" len="sm"/>
          </a:ln>
        </p:spPr>
        <p:txBody>
          <a:bodyPr wrap="square">
            <a:spAutoFit/>
          </a:bodyPr>
          <a:lstStyle/>
          <a:p>
            <a:pPr algn="ctr" defTabSz="762000" eaLnBrk="0" hangingPunct="0">
              <a:spcBef>
                <a:spcPct val="50000"/>
              </a:spcBef>
              <a:defRPr/>
            </a:pPr>
            <a:r>
              <a:rPr lang="es-ES" sz="1100" b="1" dirty="0" smtClean="0"/>
              <a:t>ACCIDENTE CEREBROVASCULAR</a:t>
            </a:r>
            <a:endParaRPr lang="es-ES" sz="1100" b="1" dirty="0"/>
          </a:p>
        </p:txBody>
      </p:sp>
      <p:sp>
        <p:nvSpPr>
          <p:cNvPr id="34823" name="Text Box 7"/>
          <p:cNvSpPr txBox="1">
            <a:spLocks noChangeArrowheads="1"/>
          </p:cNvSpPr>
          <p:nvPr/>
        </p:nvSpPr>
        <p:spPr bwMode="auto">
          <a:xfrm>
            <a:off x="3643313" y="5084763"/>
            <a:ext cx="1936750" cy="246221"/>
          </a:xfrm>
          <a:prstGeom prst="rect">
            <a:avLst/>
          </a:prstGeom>
          <a:solidFill>
            <a:schemeClr val="accent6">
              <a:lumMod val="40000"/>
              <a:lumOff val="60000"/>
              <a:alpha val="43921"/>
            </a:schemeClr>
          </a:solidFill>
          <a:ln w="12700">
            <a:solidFill>
              <a:schemeClr val="tx1"/>
            </a:solidFill>
            <a:miter lim="800000"/>
            <a:headEnd type="none" w="sm" len="sm"/>
            <a:tailEnd type="none" w="sm" len="sm"/>
          </a:ln>
        </p:spPr>
        <p:txBody>
          <a:bodyPr>
            <a:spAutoFit/>
          </a:bodyPr>
          <a:lstStyle/>
          <a:p>
            <a:pPr algn="ctr" defTabSz="762000" eaLnBrk="0" hangingPunct="0">
              <a:spcBef>
                <a:spcPct val="50000"/>
              </a:spcBef>
              <a:defRPr/>
            </a:pPr>
            <a:r>
              <a:rPr lang="en-US" sz="1000" b="1" dirty="0" smtClean="0"/>
              <a:t>ACCIDENTE DE TRANSITO</a:t>
            </a:r>
            <a:endParaRPr lang="en-US" sz="1000" b="1" dirty="0"/>
          </a:p>
        </p:txBody>
      </p:sp>
      <p:sp>
        <p:nvSpPr>
          <p:cNvPr id="34824" name="Text Box 8"/>
          <p:cNvSpPr txBox="1">
            <a:spLocks noChangeArrowheads="1"/>
          </p:cNvSpPr>
          <p:nvPr/>
        </p:nvSpPr>
        <p:spPr bwMode="auto">
          <a:xfrm>
            <a:off x="1116013" y="2708275"/>
            <a:ext cx="1800225" cy="247650"/>
          </a:xfrm>
          <a:prstGeom prst="rect">
            <a:avLst/>
          </a:prstGeom>
          <a:solidFill>
            <a:schemeClr val="accent6">
              <a:lumMod val="40000"/>
              <a:lumOff val="60000"/>
              <a:alpha val="49019"/>
            </a:schemeClr>
          </a:solidFill>
          <a:ln w="19050">
            <a:solidFill>
              <a:schemeClr val="tx1"/>
            </a:solidFill>
            <a:miter lim="800000"/>
            <a:headEnd type="none" w="sm" len="sm"/>
            <a:tailEnd type="none" w="sm" len="sm"/>
          </a:ln>
        </p:spPr>
        <p:txBody>
          <a:bodyPr>
            <a:spAutoFit/>
          </a:bodyPr>
          <a:lstStyle/>
          <a:p>
            <a:pPr algn="ctr" defTabSz="762000" eaLnBrk="0" hangingPunct="0">
              <a:spcBef>
                <a:spcPts val="0"/>
              </a:spcBef>
              <a:defRPr/>
            </a:pPr>
            <a:r>
              <a:rPr lang="es-CO" sz="1000" b="1" dirty="0" smtClean="0"/>
              <a:t>HERIDA ARMA FUEGO</a:t>
            </a:r>
            <a:endParaRPr lang="es-CO" sz="1000" b="1" dirty="0"/>
          </a:p>
        </p:txBody>
      </p:sp>
      <p:sp>
        <p:nvSpPr>
          <p:cNvPr id="21511" name="AutoShape 27"/>
          <p:cNvSpPr>
            <a:spLocks noChangeArrowheads="1"/>
          </p:cNvSpPr>
          <p:nvPr/>
        </p:nvSpPr>
        <p:spPr bwMode="auto">
          <a:xfrm>
            <a:off x="5948363" y="3371850"/>
            <a:ext cx="357187" cy="214313"/>
          </a:xfrm>
          <a:prstGeom prst="leftArrow">
            <a:avLst>
              <a:gd name="adj1" fmla="val 50000"/>
              <a:gd name="adj2" fmla="val 50139"/>
            </a:avLst>
          </a:prstGeom>
          <a:solidFill>
            <a:srgbClr val="00B050"/>
          </a:solidFill>
          <a:ln w="9525">
            <a:solidFill>
              <a:schemeClr val="tx1"/>
            </a:solidFill>
            <a:miter lim="800000"/>
            <a:headEnd/>
            <a:tailEnd/>
          </a:ln>
        </p:spPr>
        <p:txBody>
          <a:bodyPr wrap="none" anchor="ctr"/>
          <a:lstStyle/>
          <a:p>
            <a:endParaRPr lang="es-CO"/>
          </a:p>
        </p:txBody>
      </p:sp>
      <p:sp>
        <p:nvSpPr>
          <p:cNvPr id="21512" name="AutoShape 29"/>
          <p:cNvSpPr>
            <a:spLocks noChangeArrowheads="1"/>
          </p:cNvSpPr>
          <p:nvPr/>
        </p:nvSpPr>
        <p:spPr bwMode="auto">
          <a:xfrm rot="5400000">
            <a:off x="4429125" y="4437063"/>
            <a:ext cx="358775" cy="215900"/>
          </a:xfrm>
          <a:prstGeom prst="leftArrow">
            <a:avLst>
              <a:gd name="adj1" fmla="val 50000"/>
              <a:gd name="adj2" fmla="val 42606"/>
            </a:avLst>
          </a:prstGeom>
          <a:solidFill>
            <a:srgbClr val="00B050"/>
          </a:solidFill>
          <a:ln w="9525">
            <a:solidFill>
              <a:schemeClr val="tx1"/>
            </a:solidFill>
            <a:miter lim="800000"/>
            <a:headEnd/>
            <a:tailEnd/>
          </a:ln>
        </p:spPr>
        <p:txBody>
          <a:bodyPr wrap="none" anchor="ctr"/>
          <a:lstStyle/>
          <a:p>
            <a:endParaRPr lang="es-CO"/>
          </a:p>
        </p:txBody>
      </p:sp>
      <p:sp>
        <p:nvSpPr>
          <p:cNvPr id="21513" name="AutoShape 30"/>
          <p:cNvSpPr>
            <a:spLocks noChangeArrowheads="1"/>
          </p:cNvSpPr>
          <p:nvPr/>
        </p:nvSpPr>
        <p:spPr bwMode="auto">
          <a:xfrm rot="-9112273">
            <a:off x="3163888" y="2924175"/>
            <a:ext cx="360362" cy="225425"/>
          </a:xfrm>
          <a:prstGeom prst="leftArrow">
            <a:avLst>
              <a:gd name="adj1" fmla="val 50000"/>
              <a:gd name="adj2" fmla="val 24889"/>
            </a:avLst>
          </a:prstGeom>
          <a:solidFill>
            <a:srgbClr val="00B050"/>
          </a:solidFill>
          <a:ln w="9525">
            <a:solidFill>
              <a:schemeClr val="tx1"/>
            </a:solidFill>
            <a:miter lim="800000"/>
            <a:headEnd/>
            <a:tailEnd/>
          </a:ln>
        </p:spPr>
        <p:txBody>
          <a:bodyPr wrap="none" anchor="ctr"/>
          <a:lstStyle/>
          <a:p>
            <a:endParaRPr lang="es-CO"/>
          </a:p>
        </p:txBody>
      </p:sp>
      <p:sp>
        <p:nvSpPr>
          <p:cNvPr id="21514" name="AutoShape 31"/>
          <p:cNvSpPr>
            <a:spLocks noChangeArrowheads="1"/>
          </p:cNvSpPr>
          <p:nvPr/>
        </p:nvSpPr>
        <p:spPr bwMode="auto">
          <a:xfrm rot="-4178282">
            <a:off x="4965700" y="2249488"/>
            <a:ext cx="427038" cy="214312"/>
          </a:xfrm>
          <a:prstGeom prst="leftArrow">
            <a:avLst>
              <a:gd name="adj1" fmla="val 50000"/>
              <a:gd name="adj2" fmla="val 39981"/>
            </a:avLst>
          </a:prstGeom>
          <a:solidFill>
            <a:srgbClr val="00B050"/>
          </a:solidFill>
          <a:ln w="9525">
            <a:solidFill>
              <a:schemeClr val="tx1"/>
            </a:solidFill>
            <a:miter lim="800000"/>
            <a:headEnd/>
            <a:tailEnd/>
          </a:ln>
        </p:spPr>
        <p:txBody>
          <a:bodyPr wrap="none" anchor="ctr"/>
          <a:lstStyle/>
          <a:p>
            <a:endParaRPr lang="es-CO"/>
          </a:p>
        </p:txBody>
      </p:sp>
      <p:sp>
        <p:nvSpPr>
          <p:cNvPr id="38" name="Text Box 8"/>
          <p:cNvSpPr txBox="1">
            <a:spLocks noChangeArrowheads="1"/>
          </p:cNvSpPr>
          <p:nvPr/>
        </p:nvSpPr>
        <p:spPr bwMode="auto">
          <a:xfrm>
            <a:off x="1214438" y="3284538"/>
            <a:ext cx="1571625" cy="400110"/>
          </a:xfrm>
          <a:prstGeom prst="rect">
            <a:avLst/>
          </a:prstGeom>
          <a:solidFill>
            <a:schemeClr val="accent6">
              <a:lumMod val="40000"/>
              <a:lumOff val="60000"/>
              <a:alpha val="49019"/>
            </a:schemeClr>
          </a:solidFill>
          <a:ln w="19050">
            <a:solidFill>
              <a:schemeClr val="tx1"/>
            </a:solidFill>
            <a:miter lim="800000"/>
            <a:headEnd type="none" w="sm" len="sm"/>
            <a:tailEnd type="none" w="sm" len="sm"/>
          </a:ln>
        </p:spPr>
        <p:txBody>
          <a:bodyPr>
            <a:spAutoFit/>
          </a:bodyPr>
          <a:lstStyle/>
          <a:p>
            <a:pPr algn="ctr" defTabSz="762000" eaLnBrk="0" hangingPunct="0">
              <a:spcBef>
                <a:spcPct val="50000"/>
              </a:spcBef>
              <a:defRPr/>
            </a:pPr>
            <a:r>
              <a:rPr lang="es-CO" sz="1000" b="1" dirty="0" smtClean="0"/>
              <a:t>ANEURISMA CEREBRAL ROTO</a:t>
            </a:r>
            <a:endParaRPr lang="es-ES" sz="1000" b="1" dirty="0"/>
          </a:p>
        </p:txBody>
      </p:sp>
      <p:sp>
        <p:nvSpPr>
          <p:cNvPr id="21516" name="AutoShape 29"/>
          <p:cNvSpPr>
            <a:spLocks noChangeArrowheads="1"/>
          </p:cNvSpPr>
          <p:nvPr/>
        </p:nvSpPr>
        <p:spPr bwMode="auto">
          <a:xfrm rot="9716430">
            <a:off x="3228975" y="3916363"/>
            <a:ext cx="392113" cy="228600"/>
          </a:xfrm>
          <a:prstGeom prst="leftArrow">
            <a:avLst>
              <a:gd name="adj1" fmla="val 50000"/>
              <a:gd name="adj2" fmla="val 42699"/>
            </a:avLst>
          </a:prstGeom>
          <a:solidFill>
            <a:srgbClr val="00B050"/>
          </a:solidFill>
          <a:ln w="9525">
            <a:solidFill>
              <a:schemeClr val="tx1"/>
            </a:solidFill>
            <a:miter lim="800000"/>
            <a:headEnd/>
            <a:tailEnd/>
          </a:ln>
        </p:spPr>
        <p:txBody>
          <a:bodyPr wrap="none" anchor="ctr"/>
          <a:lstStyle/>
          <a:p>
            <a:endParaRPr lang="es-CO"/>
          </a:p>
        </p:txBody>
      </p:sp>
      <p:sp>
        <p:nvSpPr>
          <p:cNvPr id="41" name="Text Box 8"/>
          <p:cNvSpPr txBox="1">
            <a:spLocks noChangeArrowheads="1"/>
          </p:cNvSpPr>
          <p:nvPr/>
        </p:nvSpPr>
        <p:spPr bwMode="auto">
          <a:xfrm>
            <a:off x="6143625" y="4714875"/>
            <a:ext cx="1584325" cy="400110"/>
          </a:xfrm>
          <a:prstGeom prst="rect">
            <a:avLst/>
          </a:prstGeom>
          <a:solidFill>
            <a:schemeClr val="accent6">
              <a:lumMod val="40000"/>
              <a:lumOff val="60000"/>
              <a:alpha val="49019"/>
            </a:schemeClr>
          </a:solidFill>
          <a:ln w="19050">
            <a:solidFill>
              <a:schemeClr val="tx1"/>
            </a:solidFill>
            <a:miter lim="800000"/>
            <a:headEnd type="none" w="sm" len="sm"/>
            <a:tailEnd type="none" w="sm" len="sm"/>
          </a:ln>
        </p:spPr>
        <p:txBody>
          <a:bodyPr>
            <a:spAutoFit/>
          </a:bodyPr>
          <a:lstStyle/>
          <a:p>
            <a:pPr algn="ctr" defTabSz="762000">
              <a:defRPr/>
            </a:pPr>
            <a:r>
              <a:rPr lang="en-US" sz="1000" b="1" dirty="0" smtClean="0">
                <a:latin typeface="Tahoma" pitchFamily="34" charset="0"/>
              </a:rPr>
              <a:t>DISCRACIAS  SANGUINEAS</a:t>
            </a:r>
            <a:endParaRPr lang="en-US" sz="1000" b="1" dirty="0">
              <a:latin typeface="Tahoma" pitchFamily="34" charset="0"/>
            </a:endParaRPr>
          </a:p>
        </p:txBody>
      </p:sp>
      <p:sp>
        <p:nvSpPr>
          <p:cNvPr id="43" name="Text Box 6"/>
          <p:cNvSpPr txBox="1">
            <a:spLocks noChangeArrowheads="1"/>
          </p:cNvSpPr>
          <p:nvPr/>
        </p:nvSpPr>
        <p:spPr bwMode="auto">
          <a:xfrm>
            <a:off x="6072188" y="2143125"/>
            <a:ext cx="1955800" cy="261610"/>
          </a:xfrm>
          <a:prstGeom prst="rect">
            <a:avLst/>
          </a:prstGeom>
          <a:solidFill>
            <a:schemeClr val="accent6">
              <a:lumMod val="40000"/>
              <a:lumOff val="60000"/>
              <a:alpha val="45882"/>
            </a:schemeClr>
          </a:solidFill>
          <a:ln w="12700">
            <a:solidFill>
              <a:schemeClr val="tx1"/>
            </a:solidFill>
            <a:miter lim="800000"/>
            <a:headEnd type="none" w="sm" len="sm"/>
            <a:tailEnd type="none" w="sm" len="sm"/>
          </a:ln>
        </p:spPr>
        <p:txBody>
          <a:bodyPr>
            <a:spAutoFit/>
          </a:bodyPr>
          <a:lstStyle/>
          <a:p>
            <a:pPr algn="ctr" defTabSz="762000" eaLnBrk="0" hangingPunct="0">
              <a:spcBef>
                <a:spcPct val="50000"/>
              </a:spcBef>
              <a:defRPr/>
            </a:pPr>
            <a:r>
              <a:rPr lang="en-US" sz="1100" b="1" dirty="0" smtClean="0"/>
              <a:t>HEMOFILIA</a:t>
            </a:r>
            <a:endParaRPr lang="es-ES" sz="1100" b="1" dirty="0"/>
          </a:p>
        </p:txBody>
      </p:sp>
      <p:sp>
        <p:nvSpPr>
          <p:cNvPr id="21519" name="AutoShape 27"/>
          <p:cNvSpPr>
            <a:spLocks noChangeArrowheads="1"/>
          </p:cNvSpPr>
          <p:nvPr/>
        </p:nvSpPr>
        <p:spPr bwMode="auto">
          <a:xfrm rot="-2516308">
            <a:off x="5605463" y="2441575"/>
            <a:ext cx="357187" cy="214313"/>
          </a:xfrm>
          <a:prstGeom prst="leftArrow">
            <a:avLst>
              <a:gd name="adj1" fmla="val 50000"/>
              <a:gd name="adj2" fmla="val 50139"/>
            </a:avLst>
          </a:prstGeom>
          <a:solidFill>
            <a:srgbClr val="00B050"/>
          </a:solidFill>
          <a:ln w="9525">
            <a:solidFill>
              <a:schemeClr val="tx1"/>
            </a:solidFill>
            <a:miter lim="800000"/>
            <a:headEnd/>
            <a:tailEnd/>
          </a:ln>
        </p:spPr>
        <p:txBody>
          <a:bodyPr wrap="none" anchor="ctr"/>
          <a:lstStyle/>
          <a:p>
            <a:endParaRPr lang="es-CO"/>
          </a:p>
        </p:txBody>
      </p:sp>
      <p:sp>
        <p:nvSpPr>
          <p:cNvPr id="46" name="Text Box 7"/>
          <p:cNvSpPr txBox="1">
            <a:spLocks noChangeArrowheads="1"/>
          </p:cNvSpPr>
          <p:nvPr/>
        </p:nvSpPr>
        <p:spPr bwMode="auto">
          <a:xfrm>
            <a:off x="6516688" y="3284538"/>
            <a:ext cx="1799728" cy="430887"/>
          </a:xfrm>
          <a:prstGeom prst="rect">
            <a:avLst/>
          </a:prstGeom>
          <a:solidFill>
            <a:schemeClr val="accent6">
              <a:lumMod val="40000"/>
              <a:lumOff val="60000"/>
              <a:alpha val="43921"/>
            </a:schemeClr>
          </a:solidFill>
          <a:ln w="12700">
            <a:solidFill>
              <a:schemeClr val="tx1"/>
            </a:solidFill>
            <a:miter lim="800000"/>
            <a:headEnd type="none" w="sm" len="sm"/>
            <a:tailEnd type="none" w="sm" len="sm"/>
          </a:ln>
        </p:spPr>
        <p:txBody>
          <a:bodyPr wrap="square">
            <a:spAutoFit/>
          </a:bodyPr>
          <a:lstStyle/>
          <a:p>
            <a:pPr algn="ctr" defTabSz="762000" eaLnBrk="0" hangingPunct="0">
              <a:spcBef>
                <a:spcPct val="50000"/>
              </a:spcBef>
              <a:defRPr/>
            </a:pPr>
            <a:r>
              <a:rPr lang="en-US" sz="1100" b="1" dirty="0" smtClean="0"/>
              <a:t>PURPURA TROMBOCITOMPENICA</a:t>
            </a:r>
            <a:endParaRPr lang="es-ES" sz="1000" b="1" dirty="0"/>
          </a:p>
        </p:txBody>
      </p:sp>
      <p:sp>
        <p:nvSpPr>
          <p:cNvPr id="21521" name="AutoShape 31"/>
          <p:cNvSpPr>
            <a:spLocks noChangeArrowheads="1"/>
          </p:cNvSpPr>
          <p:nvPr/>
        </p:nvSpPr>
        <p:spPr bwMode="auto">
          <a:xfrm rot="-8309022">
            <a:off x="3379788" y="2562225"/>
            <a:ext cx="293687" cy="220663"/>
          </a:xfrm>
          <a:prstGeom prst="leftArrow">
            <a:avLst>
              <a:gd name="adj1" fmla="val 50000"/>
              <a:gd name="adj2" fmla="val 39916"/>
            </a:avLst>
          </a:prstGeom>
          <a:solidFill>
            <a:srgbClr val="00B050"/>
          </a:solidFill>
          <a:ln w="9525">
            <a:solidFill>
              <a:schemeClr val="tx1"/>
            </a:solidFill>
            <a:miter lim="800000"/>
            <a:headEnd/>
            <a:tailEnd/>
          </a:ln>
        </p:spPr>
        <p:txBody>
          <a:bodyPr wrap="none" anchor="ctr"/>
          <a:lstStyle/>
          <a:p>
            <a:endParaRPr lang="es-CO"/>
          </a:p>
        </p:txBody>
      </p:sp>
      <p:sp>
        <p:nvSpPr>
          <p:cNvPr id="21522" name="AutoShape 27"/>
          <p:cNvSpPr>
            <a:spLocks noChangeArrowheads="1"/>
          </p:cNvSpPr>
          <p:nvPr/>
        </p:nvSpPr>
        <p:spPr bwMode="auto">
          <a:xfrm rot="2900729">
            <a:off x="5643563" y="4357688"/>
            <a:ext cx="357187" cy="204787"/>
          </a:xfrm>
          <a:prstGeom prst="leftArrow">
            <a:avLst>
              <a:gd name="adj1" fmla="val 50000"/>
              <a:gd name="adj2" fmla="val 50137"/>
            </a:avLst>
          </a:prstGeom>
          <a:solidFill>
            <a:srgbClr val="00B050"/>
          </a:solidFill>
          <a:ln w="9525">
            <a:solidFill>
              <a:schemeClr val="tx1"/>
            </a:solidFill>
            <a:miter lim="800000"/>
            <a:headEnd/>
            <a:tailEnd/>
          </a:ln>
        </p:spPr>
        <p:txBody>
          <a:bodyPr wrap="none" anchor="ctr"/>
          <a:lstStyle/>
          <a:p>
            <a:endParaRPr lang="es-CO"/>
          </a:p>
        </p:txBody>
      </p:sp>
      <p:sp>
        <p:nvSpPr>
          <p:cNvPr id="50" name="Text Box 5"/>
          <p:cNvSpPr txBox="1">
            <a:spLocks noChangeArrowheads="1"/>
          </p:cNvSpPr>
          <p:nvPr/>
        </p:nvSpPr>
        <p:spPr bwMode="auto">
          <a:xfrm>
            <a:off x="2786063" y="1357313"/>
            <a:ext cx="1797050" cy="261937"/>
          </a:xfrm>
          <a:prstGeom prst="rect">
            <a:avLst/>
          </a:prstGeom>
          <a:solidFill>
            <a:schemeClr val="accent6">
              <a:lumMod val="40000"/>
              <a:lumOff val="60000"/>
              <a:alpha val="43921"/>
            </a:schemeClr>
          </a:solidFill>
          <a:ln w="12700">
            <a:solidFill>
              <a:schemeClr val="tx1"/>
            </a:solidFill>
            <a:miter lim="800000"/>
            <a:headEnd type="none" w="sm" len="sm"/>
            <a:tailEnd type="none" w="sm" len="sm"/>
          </a:ln>
        </p:spPr>
        <p:txBody>
          <a:bodyPr>
            <a:spAutoFit/>
          </a:bodyPr>
          <a:lstStyle/>
          <a:p>
            <a:pPr algn="ctr" defTabSz="762000" eaLnBrk="0" hangingPunct="0">
              <a:defRPr/>
            </a:pPr>
            <a:r>
              <a:rPr lang="en-US" sz="1100" b="1" dirty="0" smtClean="0"/>
              <a:t>DENGUE</a:t>
            </a:r>
            <a:endParaRPr lang="es-ES" sz="1100" b="1" dirty="0"/>
          </a:p>
        </p:txBody>
      </p:sp>
      <p:sp>
        <p:nvSpPr>
          <p:cNvPr id="21524" name="AutoShape 31"/>
          <p:cNvSpPr>
            <a:spLocks noChangeArrowheads="1"/>
          </p:cNvSpPr>
          <p:nvPr/>
        </p:nvSpPr>
        <p:spPr bwMode="auto">
          <a:xfrm rot="-6488538">
            <a:off x="3819525" y="2201863"/>
            <a:ext cx="427038" cy="214312"/>
          </a:xfrm>
          <a:prstGeom prst="leftArrow">
            <a:avLst>
              <a:gd name="adj1" fmla="val 50000"/>
              <a:gd name="adj2" fmla="val 39981"/>
            </a:avLst>
          </a:prstGeom>
          <a:solidFill>
            <a:srgbClr val="00B050"/>
          </a:solidFill>
          <a:ln w="9525">
            <a:solidFill>
              <a:schemeClr val="tx1"/>
            </a:solidFill>
            <a:miter lim="800000"/>
            <a:headEnd/>
            <a:tailEnd/>
          </a:ln>
        </p:spPr>
        <p:txBody>
          <a:bodyPr wrap="none" anchor="ctr"/>
          <a:lstStyle/>
          <a:p>
            <a:endParaRPr lang="es-CO"/>
          </a:p>
        </p:txBody>
      </p:sp>
      <p:sp>
        <p:nvSpPr>
          <p:cNvPr id="30" name="Text Box 8"/>
          <p:cNvSpPr txBox="1">
            <a:spLocks noChangeArrowheads="1"/>
          </p:cNvSpPr>
          <p:nvPr/>
        </p:nvSpPr>
        <p:spPr bwMode="auto">
          <a:xfrm>
            <a:off x="6372225" y="4005263"/>
            <a:ext cx="1655763" cy="246062"/>
          </a:xfrm>
          <a:prstGeom prst="rect">
            <a:avLst/>
          </a:prstGeom>
          <a:solidFill>
            <a:schemeClr val="accent6">
              <a:lumMod val="40000"/>
              <a:lumOff val="60000"/>
              <a:alpha val="49019"/>
            </a:schemeClr>
          </a:solidFill>
          <a:ln w="19050">
            <a:solidFill>
              <a:schemeClr val="tx1"/>
            </a:solidFill>
            <a:miter lim="800000"/>
            <a:headEnd type="none" w="sm" len="sm"/>
            <a:tailEnd type="none" w="sm" len="sm"/>
          </a:ln>
        </p:spPr>
        <p:txBody>
          <a:bodyPr>
            <a:spAutoFit/>
          </a:bodyPr>
          <a:lstStyle/>
          <a:p>
            <a:pPr algn="ctr" defTabSz="762000" eaLnBrk="0" hangingPunct="0">
              <a:spcBef>
                <a:spcPts val="0"/>
              </a:spcBef>
              <a:defRPr/>
            </a:pPr>
            <a:r>
              <a:rPr lang="es-CO" sz="1000" b="1" dirty="0"/>
              <a:t>HIPERTENSION</a:t>
            </a:r>
          </a:p>
        </p:txBody>
      </p:sp>
      <p:sp>
        <p:nvSpPr>
          <p:cNvPr id="21526" name="AutoShape 29"/>
          <p:cNvSpPr>
            <a:spLocks noChangeArrowheads="1"/>
          </p:cNvSpPr>
          <p:nvPr/>
        </p:nvSpPr>
        <p:spPr bwMode="auto">
          <a:xfrm rot="7847244">
            <a:off x="3590131" y="4366419"/>
            <a:ext cx="287338" cy="203200"/>
          </a:xfrm>
          <a:prstGeom prst="leftArrow">
            <a:avLst>
              <a:gd name="adj1" fmla="val 50000"/>
              <a:gd name="adj2" fmla="val 42710"/>
            </a:avLst>
          </a:prstGeom>
          <a:solidFill>
            <a:srgbClr val="00B050"/>
          </a:solidFill>
          <a:ln w="9525">
            <a:solidFill>
              <a:schemeClr val="tx1"/>
            </a:solidFill>
            <a:miter lim="800000"/>
            <a:headEnd/>
            <a:tailEnd/>
          </a:ln>
        </p:spPr>
        <p:txBody>
          <a:bodyPr wrap="none" anchor="ctr"/>
          <a:lstStyle/>
          <a:p>
            <a:endParaRPr lang="es-CO"/>
          </a:p>
        </p:txBody>
      </p:sp>
      <p:sp>
        <p:nvSpPr>
          <p:cNvPr id="32" name="Text Box 8"/>
          <p:cNvSpPr txBox="1">
            <a:spLocks noChangeArrowheads="1"/>
          </p:cNvSpPr>
          <p:nvPr/>
        </p:nvSpPr>
        <p:spPr bwMode="auto">
          <a:xfrm>
            <a:off x="1287896" y="4665044"/>
            <a:ext cx="1863725" cy="246062"/>
          </a:xfrm>
          <a:prstGeom prst="rect">
            <a:avLst/>
          </a:prstGeom>
          <a:solidFill>
            <a:schemeClr val="accent6">
              <a:lumMod val="40000"/>
              <a:lumOff val="60000"/>
              <a:alpha val="49019"/>
            </a:schemeClr>
          </a:solidFill>
          <a:ln w="19050">
            <a:solidFill>
              <a:schemeClr val="tx1"/>
            </a:solidFill>
            <a:miter lim="800000"/>
            <a:headEnd type="none" w="sm" len="sm"/>
            <a:tailEnd type="none" w="sm" len="sm"/>
          </a:ln>
        </p:spPr>
        <p:txBody>
          <a:bodyPr>
            <a:spAutoFit/>
          </a:bodyPr>
          <a:lstStyle/>
          <a:p>
            <a:pPr algn="ctr" defTabSz="762000" eaLnBrk="0" hangingPunct="0">
              <a:spcBef>
                <a:spcPct val="50000"/>
              </a:spcBef>
              <a:defRPr/>
            </a:pPr>
            <a:r>
              <a:rPr lang="es-CO" sz="1000" b="1" dirty="0" smtClean="0"/>
              <a:t>LESION AUTOINFLINGIDA</a:t>
            </a:r>
            <a:endParaRPr lang="es-ES" sz="1000" b="1" dirty="0"/>
          </a:p>
        </p:txBody>
      </p:sp>
      <p:sp>
        <p:nvSpPr>
          <p:cNvPr id="21528" name="AutoShape 27"/>
          <p:cNvSpPr>
            <a:spLocks noChangeArrowheads="1"/>
          </p:cNvSpPr>
          <p:nvPr/>
        </p:nvSpPr>
        <p:spPr bwMode="auto">
          <a:xfrm rot="1255864">
            <a:off x="5822950" y="3917950"/>
            <a:ext cx="357188" cy="214313"/>
          </a:xfrm>
          <a:prstGeom prst="leftArrow">
            <a:avLst>
              <a:gd name="adj1" fmla="val 50000"/>
              <a:gd name="adj2" fmla="val 50139"/>
            </a:avLst>
          </a:prstGeom>
          <a:solidFill>
            <a:srgbClr val="00B050"/>
          </a:solidFill>
          <a:ln w="9525">
            <a:solidFill>
              <a:schemeClr val="tx1"/>
            </a:solidFill>
            <a:miter lim="800000"/>
            <a:headEnd/>
            <a:tailEnd/>
          </a:ln>
        </p:spPr>
        <p:txBody>
          <a:bodyPr wrap="none" anchor="ctr"/>
          <a:lstStyle/>
          <a:p>
            <a:endParaRPr lang="es-CO"/>
          </a:p>
        </p:txBody>
      </p:sp>
      <p:sp>
        <p:nvSpPr>
          <p:cNvPr id="34" name="Text Box 5"/>
          <p:cNvSpPr txBox="1">
            <a:spLocks noChangeArrowheads="1"/>
          </p:cNvSpPr>
          <p:nvPr/>
        </p:nvSpPr>
        <p:spPr bwMode="auto">
          <a:xfrm>
            <a:off x="6443663" y="2636838"/>
            <a:ext cx="1654175" cy="261610"/>
          </a:xfrm>
          <a:prstGeom prst="rect">
            <a:avLst/>
          </a:prstGeom>
          <a:solidFill>
            <a:schemeClr val="accent6">
              <a:lumMod val="40000"/>
              <a:lumOff val="60000"/>
              <a:alpha val="43921"/>
            </a:schemeClr>
          </a:solidFill>
          <a:ln w="12700">
            <a:solidFill>
              <a:schemeClr val="tx1"/>
            </a:solidFill>
            <a:miter lim="800000"/>
            <a:headEnd type="none" w="sm" len="sm"/>
            <a:tailEnd type="none" w="sm" len="sm"/>
          </a:ln>
        </p:spPr>
        <p:txBody>
          <a:bodyPr>
            <a:spAutoFit/>
          </a:bodyPr>
          <a:lstStyle/>
          <a:p>
            <a:pPr algn="ctr" defTabSz="762000" eaLnBrk="0" hangingPunct="0">
              <a:defRPr/>
            </a:pPr>
            <a:r>
              <a:rPr lang="en-US" sz="1100" b="1" dirty="0" smtClean="0"/>
              <a:t>ANEMIA APLASTICA</a:t>
            </a:r>
            <a:endParaRPr lang="es-ES" sz="1100" b="1" dirty="0"/>
          </a:p>
        </p:txBody>
      </p:sp>
      <p:sp>
        <p:nvSpPr>
          <p:cNvPr id="21530" name="AutoShape 27"/>
          <p:cNvSpPr>
            <a:spLocks noChangeArrowheads="1"/>
          </p:cNvSpPr>
          <p:nvPr/>
        </p:nvSpPr>
        <p:spPr bwMode="auto">
          <a:xfrm rot="-2516308">
            <a:off x="5821363" y="2873375"/>
            <a:ext cx="357187" cy="214313"/>
          </a:xfrm>
          <a:prstGeom prst="leftArrow">
            <a:avLst>
              <a:gd name="adj1" fmla="val 50000"/>
              <a:gd name="adj2" fmla="val 50139"/>
            </a:avLst>
          </a:prstGeom>
          <a:solidFill>
            <a:srgbClr val="00B050"/>
          </a:solidFill>
          <a:ln w="9525">
            <a:solidFill>
              <a:schemeClr val="tx1"/>
            </a:solidFill>
            <a:miter lim="800000"/>
            <a:headEnd/>
            <a:tailEnd/>
          </a:ln>
        </p:spPr>
        <p:txBody>
          <a:bodyPr wrap="none" anchor="ctr"/>
          <a:lstStyle/>
          <a:p>
            <a:endParaRPr lang="es-CO"/>
          </a:p>
        </p:txBody>
      </p:sp>
      <p:sp>
        <p:nvSpPr>
          <p:cNvPr id="21531" name="AutoShape 30"/>
          <p:cNvSpPr>
            <a:spLocks noChangeArrowheads="1"/>
          </p:cNvSpPr>
          <p:nvPr/>
        </p:nvSpPr>
        <p:spPr bwMode="auto">
          <a:xfrm rot="10800000">
            <a:off x="3059113" y="3284538"/>
            <a:ext cx="360362" cy="215900"/>
          </a:xfrm>
          <a:prstGeom prst="leftArrow">
            <a:avLst>
              <a:gd name="adj1" fmla="val 50000"/>
              <a:gd name="adj2" fmla="val 25014"/>
            </a:avLst>
          </a:prstGeom>
          <a:solidFill>
            <a:srgbClr val="00B050"/>
          </a:solidFill>
          <a:ln w="9525">
            <a:solidFill>
              <a:schemeClr val="tx1"/>
            </a:solidFill>
            <a:miter lim="800000"/>
            <a:headEnd/>
            <a:tailEnd/>
          </a:ln>
        </p:spPr>
        <p:txBody>
          <a:bodyPr wrap="none" anchor="ctr"/>
          <a:lstStyle/>
          <a:p>
            <a:endParaRPr lang="es-CO"/>
          </a:p>
        </p:txBody>
      </p:sp>
      <p:sp>
        <p:nvSpPr>
          <p:cNvPr id="37" name="Text Box 8"/>
          <p:cNvSpPr txBox="1">
            <a:spLocks noChangeArrowheads="1"/>
          </p:cNvSpPr>
          <p:nvPr/>
        </p:nvSpPr>
        <p:spPr bwMode="auto">
          <a:xfrm>
            <a:off x="1258888" y="4005263"/>
            <a:ext cx="1657350" cy="246221"/>
          </a:xfrm>
          <a:prstGeom prst="rect">
            <a:avLst/>
          </a:prstGeom>
          <a:solidFill>
            <a:schemeClr val="accent6">
              <a:lumMod val="40000"/>
              <a:lumOff val="60000"/>
              <a:alpha val="49019"/>
            </a:schemeClr>
          </a:solidFill>
          <a:ln w="19050">
            <a:solidFill>
              <a:schemeClr val="tx1"/>
            </a:solidFill>
            <a:miter lim="800000"/>
            <a:headEnd type="none" w="sm" len="sm"/>
            <a:tailEnd type="none" w="sm" len="sm"/>
          </a:ln>
        </p:spPr>
        <p:txBody>
          <a:bodyPr wrap="square">
            <a:spAutoFit/>
          </a:bodyPr>
          <a:lstStyle/>
          <a:p>
            <a:pPr algn="ctr" defTabSz="762000" eaLnBrk="0" hangingPunct="0">
              <a:spcBef>
                <a:spcPts val="0"/>
              </a:spcBef>
              <a:defRPr/>
            </a:pPr>
            <a:r>
              <a:rPr lang="es-CO" sz="1000" b="1" dirty="0" smtClean="0"/>
              <a:t>ARTERIOESCLEROSIS</a:t>
            </a:r>
            <a:endParaRPr lang="es-CO" sz="1000" b="1" dirty="0"/>
          </a:p>
        </p:txBody>
      </p:sp>
    </p:spTree>
    <p:extLst>
      <p:ext uri="{BB962C8B-B14F-4D97-AF65-F5344CB8AC3E}">
        <p14:creationId xmlns="" xmlns:p14="http://schemas.microsoft.com/office/powerpoint/2010/main" val="39668905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
          <p:cNvSpPr>
            <a:spLocks noChangeArrowheads="1"/>
          </p:cNvSpPr>
          <p:nvPr/>
        </p:nvSpPr>
        <p:spPr bwMode="auto">
          <a:xfrm>
            <a:off x="1187450" y="1550988"/>
            <a:ext cx="6769100" cy="3170237"/>
          </a:xfrm>
          <a:prstGeom prst="rect">
            <a:avLst/>
          </a:prstGeom>
          <a:noFill/>
          <a:ln w="9525">
            <a:solidFill>
              <a:schemeClr val="accent1">
                <a:lumMod val="50000"/>
              </a:schemeClr>
            </a:solidFill>
            <a:miter lim="800000"/>
            <a:headEnd/>
            <a:tailEnd/>
          </a:ln>
        </p:spPr>
        <p:txBody>
          <a:bodyPr anchor="ctr">
            <a:spAutoFit/>
          </a:bodyPr>
          <a:lstStyle/>
          <a:p>
            <a:pPr algn="just" eaLnBrk="0" hangingPunct="0">
              <a:defRPr/>
            </a:pPr>
            <a:endParaRPr lang="es-CO" sz="2000" dirty="0"/>
          </a:p>
          <a:p>
            <a:pPr algn="just" eaLnBrk="0" hangingPunct="0">
              <a:defRPr/>
            </a:pPr>
            <a:r>
              <a:rPr lang="es-CO" sz="2000" dirty="0"/>
              <a:t>Es  la  muerte del producto de la concepción antes de su expulsión o extracción completa del cuerpo de la madre, independientemente de la duración del embarazo, la muerte esta indicada por el hecho de que después de la separación,  el feto no respira ni da ninguna otra señal de vida, como latidos del corazón, pulsaciones del cordón umbilical o movimientos efectivos de los músculos de contracción voluntaria. </a:t>
            </a:r>
            <a:r>
              <a:rPr lang="es-CO" sz="2000" dirty="0" smtClean="0"/>
              <a:t>(OMS)</a:t>
            </a:r>
            <a:endParaRPr lang="es-CO" sz="2000" dirty="0"/>
          </a:p>
          <a:p>
            <a:pPr algn="just" eaLnBrk="0" hangingPunct="0">
              <a:defRPr/>
            </a:pPr>
            <a:endParaRPr lang="es-CO" sz="2000" dirty="0"/>
          </a:p>
        </p:txBody>
      </p:sp>
      <p:sp>
        <p:nvSpPr>
          <p:cNvPr id="22531" name="3 CuadroTexto"/>
          <p:cNvSpPr txBox="1">
            <a:spLocks noChangeArrowheads="1"/>
          </p:cNvSpPr>
          <p:nvPr/>
        </p:nvSpPr>
        <p:spPr bwMode="auto">
          <a:xfrm>
            <a:off x="2411413" y="949325"/>
            <a:ext cx="3960812" cy="400050"/>
          </a:xfrm>
          <a:prstGeom prst="rect">
            <a:avLst/>
          </a:prstGeom>
          <a:noFill/>
          <a:ln w="9525">
            <a:noFill/>
            <a:miter lim="800000"/>
            <a:headEnd/>
            <a:tailEnd/>
          </a:ln>
        </p:spPr>
        <p:txBody>
          <a:bodyPr>
            <a:spAutoFit/>
          </a:bodyPr>
          <a:lstStyle/>
          <a:p>
            <a:pPr algn="ctr">
              <a:defRPr/>
            </a:pPr>
            <a:r>
              <a:rPr lang="es-ES" sz="2000" b="1" dirty="0">
                <a:solidFill>
                  <a:srgbClr val="0070C0"/>
                </a:solidFill>
              </a:rPr>
              <a:t>DEFUNCION FETAL</a:t>
            </a:r>
          </a:p>
        </p:txBody>
      </p:sp>
      <p:sp>
        <p:nvSpPr>
          <p:cNvPr id="2" name="1 CuadroTexto"/>
          <p:cNvSpPr txBox="1"/>
          <p:nvPr/>
        </p:nvSpPr>
        <p:spPr>
          <a:xfrm>
            <a:off x="1187450" y="5229200"/>
            <a:ext cx="3727222" cy="369332"/>
          </a:xfrm>
          <a:prstGeom prst="rect">
            <a:avLst/>
          </a:prstGeom>
          <a:noFill/>
          <a:ln>
            <a:solidFill>
              <a:schemeClr val="tx1"/>
            </a:solidFill>
          </a:ln>
        </p:spPr>
        <p:txBody>
          <a:bodyPr wrap="square" rtlCol="0">
            <a:spAutoFit/>
          </a:bodyPr>
          <a:lstStyle/>
          <a:p>
            <a:r>
              <a:rPr lang="es-CO" dirty="0" smtClean="0"/>
              <a:t>Resolución 1346 de 1997, MSPS</a:t>
            </a:r>
            <a:endParaRPr lang="es-CO" dirty="0"/>
          </a:p>
        </p:txBody>
      </p:sp>
    </p:spTree>
    <p:extLst>
      <p:ext uri="{BB962C8B-B14F-4D97-AF65-F5344CB8AC3E}">
        <p14:creationId xmlns="" xmlns:p14="http://schemas.microsoft.com/office/powerpoint/2010/main" val="40092531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ChangeArrowheads="1"/>
          </p:cNvSpPr>
          <p:nvPr/>
        </p:nvSpPr>
        <p:spPr bwMode="auto">
          <a:xfrm>
            <a:off x="1042988" y="1844675"/>
            <a:ext cx="7489825" cy="1385888"/>
          </a:xfrm>
          <a:prstGeom prst="rect">
            <a:avLst/>
          </a:prstGeom>
          <a:noFill/>
          <a:ln w="12700">
            <a:solidFill>
              <a:schemeClr val="accent1">
                <a:lumMod val="50000"/>
              </a:schemeClr>
            </a:solidFill>
            <a:miter lim="800000"/>
            <a:headEnd/>
            <a:tailEnd/>
          </a:ln>
          <a:effectLst/>
        </p:spPr>
        <p:txBody>
          <a:bodyPr anchor="ctr">
            <a:spAutoFit/>
          </a:bodyPr>
          <a:lstStyle/>
          <a:p>
            <a:pPr algn="just" eaLnBrk="0" hangingPunct="0">
              <a:defRPr/>
            </a:pPr>
            <a:r>
              <a:rPr lang="es-ES_tradnl" sz="2100" dirty="0">
                <a:solidFill>
                  <a:srgbClr val="0070C0"/>
                </a:solidFill>
                <a:latin typeface="Arial" pitchFamily="34" charset="0"/>
                <a:ea typeface="Times New Roman" pitchFamily="18" charset="0"/>
                <a:cs typeface="Arial" pitchFamily="34" charset="0"/>
              </a:rPr>
              <a:t>Análisis demográfico</a:t>
            </a:r>
          </a:p>
          <a:p>
            <a:pPr algn="just" eaLnBrk="0" hangingPunct="0">
              <a:defRPr/>
            </a:pPr>
            <a:r>
              <a:rPr lang="es-ES_tradnl" sz="2100" dirty="0">
                <a:latin typeface="Arial" pitchFamily="34" charset="0"/>
                <a:ea typeface="Times New Roman" pitchFamily="18" charset="0"/>
                <a:cs typeface="Arial" pitchFamily="34" charset="0"/>
              </a:rPr>
              <a:t>Nivel nacional:  proyección del desarrollo económico y social.</a:t>
            </a:r>
          </a:p>
          <a:p>
            <a:pPr algn="just" eaLnBrk="0" hangingPunct="0">
              <a:defRPr/>
            </a:pPr>
            <a:r>
              <a:rPr lang="es-ES_tradnl" sz="2100" dirty="0">
                <a:latin typeface="Arial" pitchFamily="34" charset="0"/>
                <a:ea typeface="Times New Roman" pitchFamily="18" charset="0"/>
                <a:cs typeface="Arial" pitchFamily="34" charset="0"/>
              </a:rPr>
              <a:t>Nivel internacional: comparación </a:t>
            </a:r>
            <a:r>
              <a:rPr lang="es-ES_tradnl" sz="2100" dirty="0" smtClean="0">
                <a:latin typeface="Arial" pitchFamily="34" charset="0"/>
                <a:ea typeface="Times New Roman" pitchFamily="18" charset="0"/>
                <a:cs typeface="Arial" pitchFamily="34" charset="0"/>
              </a:rPr>
              <a:t>entre </a:t>
            </a:r>
            <a:r>
              <a:rPr lang="es-ES_tradnl" sz="2100" dirty="0">
                <a:latin typeface="Arial" pitchFamily="34" charset="0"/>
                <a:ea typeface="Times New Roman" pitchFamily="18" charset="0"/>
                <a:cs typeface="Arial" pitchFamily="34" charset="0"/>
              </a:rPr>
              <a:t>países, regiones y series de tiempo.</a:t>
            </a:r>
            <a:endParaRPr lang="es-ES_tradnl" sz="2100" dirty="0">
              <a:latin typeface="Arial" pitchFamily="34" charset="0"/>
            </a:endParaRPr>
          </a:p>
        </p:txBody>
      </p:sp>
      <p:sp>
        <p:nvSpPr>
          <p:cNvPr id="3" name="2 Rectángulo"/>
          <p:cNvSpPr/>
          <p:nvPr/>
        </p:nvSpPr>
        <p:spPr>
          <a:xfrm>
            <a:off x="1042988" y="3789363"/>
            <a:ext cx="7489825" cy="1708150"/>
          </a:xfrm>
          <a:prstGeom prst="rect">
            <a:avLst/>
          </a:prstGeom>
          <a:ln w="9525" cmpd="sng">
            <a:solidFill>
              <a:schemeClr val="accent1">
                <a:lumMod val="50000"/>
              </a:schemeClr>
            </a:solidFill>
          </a:ln>
        </p:spPr>
        <p:txBody>
          <a:bodyPr>
            <a:spAutoFit/>
          </a:bodyPr>
          <a:lstStyle/>
          <a:p>
            <a:pPr algn="just">
              <a:defRPr/>
            </a:pPr>
            <a:r>
              <a:rPr lang="es-ES_tradnl" sz="2100" dirty="0">
                <a:solidFill>
                  <a:srgbClr val="0070C0"/>
                </a:solidFill>
              </a:rPr>
              <a:t>Vigilancia en salud publica </a:t>
            </a:r>
          </a:p>
          <a:p>
            <a:pPr algn="just">
              <a:defRPr/>
            </a:pPr>
            <a:r>
              <a:rPr lang="es-ES_tradnl" sz="2100" dirty="0"/>
              <a:t>toma de decisiones para :</a:t>
            </a:r>
          </a:p>
          <a:p>
            <a:pPr algn="just">
              <a:buFont typeface="Arial" pitchFamily="34" charset="0"/>
              <a:buChar char="•"/>
              <a:defRPr/>
            </a:pPr>
            <a:r>
              <a:rPr lang="es-ES_tradnl" sz="2100" dirty="0"/>
              <a:t>diseño de planes y políticas gubernamentales.</a:t>
            </a:r>
          </a:p>
          <a:p>
            <a:pPr algn="just">
              <a:buFont typeface="Arial" pitchFamily="34" charset="0"/>
              <a:buChar char="•"/>
              <a:defRPr/>
            </a:pPr>
            <a:r>
              <a:rPr lang="es-ES_tradnl" sz="2100" dirty="0"/>
              <a:t>distribución de los recursos. </a:t>
            </a:r>
          </a:p>
          <a:p>
            <a:pPr algn="just">
              <a:buFont typeface="Arial" pitchFamily="34" charset="0"/>
              <a:buChar char="•"/>
              <a:defRPr/>
            </a:pPr>
            <a:r>
              <a:rPr lang="es-ES_tradnl" sz="2100" dirty="0"/>
              <a:t>elaboración de programas de atención.</a:t>
            </a:r>
            <a:endParaRPr lang="es-ES" sz="2100" dirty="0"/>
          </a:p>
        </p:txBody>
      </p:sp>
      <p:sp>
        <p:nvSpPr>
          <p:cNvPr id="3076" name="3 CuadroTexto"/>
          <p:cNvSpPr txBox="1">
            <a:spLocks noChangeArrowheads="1"/>
          </p:cNvSpPr>
          <p:nvPr/>
        </p:nvSpPr>
        <p:spPr bwMode="auto">
          <a:xfrm>
            <a:off x="1187449" y="1014557"/>
            <a:ext cx="6913563" cy="400050"/>
          </a:xfrm>
          <a:prstGeom prst="rect">
            <a:avLst/>
          </a:prstGeom>
          <a:noFill/>
          <a:ln w="9525">
            <a:noFill/>
            <a:miter lim="800000"/>
            <a:headEnd/>
            <a:tailEnd/>
          </a:ln>
        </p:spPr>
        <p:txBody>
          <a:bodyPr>
            <a:spAutoFit/>
          </a:bodyPr>
          <a:lstStyle/>
          <a:p>
            <a:pPr algn="ctr">
              <a:defRPr/>
            </a:pPr>
            <a:r>
              <a:rPr lang="es-ES" sz="2000" b="1" dirty="0">
                <a:solidFill>
                  <a:srgbClr val="0070C0"/>
                </a:solidFill>
              </a:rPr>
              <a:t>IMPORTANCIA  DE LA  CORRECTA  CERTIFICACION</a:t>
            </a:r>
          </a:p>
        </p:txBody>
      </p:sp>
    </p:spTree>
    <p:extLst>
      <p:ext uri="{BB962C8B-B14F-4D97-AF65-F5344CB8AC3E}">
        <p14:creationId xmlns="" xmlns:p14="http://schemas.microsoft.com/office/powerpoint/2010/main" val="42013754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Line 1061"/>
          <p:cNvSpPr>
            <a:spLocks noChangeShapeType="1"/>
          </p:cNvSpPr>
          <p:nvPr/>
        </p:nvSpPr>
        <p:spPr bwMode="auto">
          <a:xfrm>
            <a:off x="2176463" y="1989138"/>
            <a:ext cx="0" cy="3581400"/>
          </a:xfrm>
          <a:prstGeom prst="line">
            <a:avLst/>
          </a:prstGeom>
          <a:noFill/>
          <a:ln w="12700" cap="rnd">
            <a:solidFill>
              <a:srgbClr val="CC0066"/>
            </a:solidFill>
            <a:prstDash val="sysDot"/>
            <a:round/>
            <a:headEnd/>
            <a:tailEnd/>
          </a:ln>
          <a:extLst>
            <a:ext uri="{909E8E84-426E-40DD-AFC4-6F175D3DCCD1}">
              <a14:hiddenFill xmlns="" xmlns:a14="http://schemas.microsoft.com/office/drawing/2010/main">
                <a:noFill/>
              </a14:hiddenFill>
            </a:ext>
          </a:extLst>
        </p:spPr>
        <p:txBody>
          <a:bodyPr/>
          <a:lstStyle/>
          <a:p>
            <a:endParaRPr lang="es-CO"/>
          </a:p>
        </p:txBody>
      </p:sp>
      <p:sp>
        <p:nvSpPr>
          <p:cNvPr id="23555" name="Line 1062"/>
          <p:cNvSpPr>
            <a:spLocks noChangeShapeType="1"/>
          </p:cNvSpPr>
          <p:nvPr/>
        </p:nvSpPr>
        <p:spPr bwMode="auto">
          <a:xfrm>
            <a:off x="5357813" y="1989138"/>
            <a:ext cx="0" cy="3581400"/>
          </a:xfrm>
          <a:prstGeom prst="line">
            <a:avLst/>
          </a:prstGeom>
          <a:noFill/>
          <a:ln w="12700" cap="rnd">
            <a:solidFill>
              <a:srgbClr val="CC0066"/>
            </a:solidFill>
            <a:prstDash val="sysDot"/>
            <a:round/>
            <a:headEnd/>
            <a:tailEnd/>
          </a:ln>
          <a:extLst>
            <a:ext uri="{909E8E84-426E-40DD-AFC4-6F175D3DCCD1}">
              <a14:hiddenFill xmlns="" xmlns:a14="http://schemas.microsoft.com/office/drawing/2010/main">
                <a:noFill/>
              </a14:hiddenFill>
            </a:ext>
          </a:extLst>
        </p:spPr>
        <p:txBody>
          <a:bodyPr/>
          <a:lstStyle/>
          <a:p>
            <a:endParaRPr lang="es-CO"/>
          </a:p>
        </p:txBody>
      </p:sp>
      <p:sp>
        <p:nvSpPr>
          <p:cNvPr id="23556" name="Line 1063"/>
          <p:cNvSpPr>
            <a:spLocks noChangeShapeType="1"/>
          </p:cNvSpPr>
          <p:nvPr/>
        </p:nvSpPr>
        <p:spPr bwMode="auto">
          <a:xfrm>
            <a:off x="6911975" y="1989138"/>
            <a:ext cx="0" cy="3581400"/>
          </a:xfrm>
          <a:prstGeom prst="line">
            <a:avLst/>
          </a:prstGeom>
          <a:noFill/>
          <a:ln w="12700" cap="rnd">
            <a:solidFill>
              <a:srgbClr val="CC0066"/>
            </a:solidFill>
            <a:prstDash val="sysDot"/>
            <a:round/>
            <a:headEnd/>
            <a:tailEnd/>
          </a:ln>
          <a:extLst>
            <a:ext uri="{909E8E84-426E-40DD-AFC4-6F175D3DCCD1}">
              <a14:hiddenFill xmlns="" xmlns:a14="http://schemas.microsoft.com/office/drawing/2010/main">
                <a:noFill/>
              </a14:hiddenFill>
            </a:ext>
          </a:extLst>
        </p:spPr>
        <p:txBody>
          <a:bodyPr/>
          <a:lstStyle/>
          <a:p>
            <a:endParaRPr lang="es-CO"/>
          </a:p>
        </p:txBody>
      </p:sp>
      <p:sp>
        <p:nvSpPr>
          <p:cNvPr id="23557" name="Rectangle 1029"/>
          <p:cNvSpPr>
            <a:spLocks noChangeArrowheads="1"/>
          </p:cNvSpPr>
          <p:nvPr/>
        </p:nvSpPr>
        <p:spPr bwMode="auto">
          <a:xfrm>
            <a:off x="3771900" y="4221163"/>
            <a:ext cx="1581150" cy="211137"/>
          </a:xfrm>
          <a:prstGeom prst="rect">
            <a:avLst/>
          </a:prstGeom>
          <a:solidFill>
            <a:srgbClr val="6699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s-AR"/>
          </a:p>
        </p:txBody>
      </p:sp>
      <p:sp>
        <p:nvSpPr>
          <p:cNvPr id="8" name="Rectangle 1030">
            <a:hlinkClick r:id="rId2"/>
          </p:cNvPr>
          <p:cNvSpPr>
            <a:spLocks noChangeArrowheads="1"/>
          </p:cNvSpPr>
          <p:nvPr/>
        </p:nvSpPr>
        <p:spPr bwMode="auto">
          <a:xfrm>
            <a:off x="2190750" y="2395538"/>
            <a:ext cx="1581150" cy="244475"/>
          </a:xfrm>
          <a:prstGeom prst="rect">
            <a:avLst/>
          </a:prstGeom>
          <a:solidFill>
            <a:srgbClr val="DEA6D3"/>
          </a:solidFill>
          <a:ln w="9525">
            <a:solidFill>
              <a:schemeClr val="accent6">
                <a:lumMod val="40000"/>
                <a:lumOff val="60000"/>
              </a:schemeClr>
            </a:solidFill>
            <a:miter lim="800000"/>
            <a:headEnd/>
            <a:tailEnd/>
          </a:ln>
        </p:spPr>
        <p:txBody>
          <a:bodyPr wrap="none" anchor="ctr"/>
          <a:lstStyle/>
          <a:p>
            <a:pPr>
              <a:defRPr/>
            </a:pPr>
            <a:endParaRPr lang="es-AR"/>
          </a:p>
        </p:txBody>
      </p:sp>
      <p:sp>
        <p:nvSpPr>
          <p:cNvPr id="23559" name="Rectangle 1031">
            <a:hlinkClick r:id="rId3"/>
          </p:cNvPr>
          <p:cNvSpPr>
            <a:spLocks noChangeArrowheads="1"/>
          </p:cNvSpPr>
          <p:nvPr/>
        </p:nvSpPr>
        <p:spPr bwMode="auto">
          <a:xfrm>
            <a:off x="611188" y="2967038"/>
            <a:ext cx="3160712" cy="242887"/>
          </a:xfrm>
          <a:prstGeom prst="rect">
            <a:avLst/>
          </a:prstGeom>
          <a:solidFill>
            <a:srgbClr val="7030A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algn="ctr"/>
            <a:endParaRPr lang="es-AR"/>
          </a:p>
        </p:txBody>
      </p:sp>
      <p:sp>
        <p:nvSpPr>
          <p:cNvPr id="23560" name="Rectangle 1033"/>
          <p:cNvSpPr>
            <a:spLocks noChangeArrowheads="1"/>
          </p:cNvSpPr>
          <p:nvPr/>
        </p:nvSpPr>
        <p:spPr bwMode="auto">
          <a:xfrm>
            <a:off x="5353050" y="4221163"/>
            <a:ext cx="1581150" cy="215900"/>
          </a:xfrm>
          <a:prstGeom prst="rect">
            <a:avLst/>
          </a:prstGeom>
          <a:solidFill>
            <a:schemeClr val="accent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s-AR"/>
          </a:p>
        </p:txBody>
      </p:sp>
      <p:sp>
        <p:nvSpPr>
          <p:cNvPr id="11" name="Rectangle 1034">
            <a:hlinkClick r:id="rId2"/>
          </p:cNvPr>
          <p:cNvSpPr>
            <a:spLocks noChangeArrowheads="1"/>
          </p:cNvSpPr>
          <p:nvPr/>
        </p:nvSpPr>
        <p:spPr bwMode="auto">
          <a:xfrm>
            <a:off x="611188" y="2395538"/>
            <a:ext cx="1579562" cy="244475"/>
          </a:xfrm>
          <a:prstGeom prst="rect">
            <a:avLst/>
          </a:prstGeom>
          <a:solidFill>
            <a:schemeClr val="accent2">
              <a:lumMod val="60000"/>
              <a:lumOff val="40000"/>
            </a:schemeClr>
          </a:solidFill>
          <a:ln w="9525">
            <a:noFill/>
            <a:miter lim="800000"/>
            <a:headEnd/>
            <a:tailEnd/>
          </a:ln>
        </p:spPr>
        <p:txBody>
          <a:bodyPr wrap="none" anchor="ctr"/>
          <a:lstStyle/>
          <a:p>
            <a:pPr>
              <a:defRPr/>
            </a:pPr>
            <a:endParaRPr lang="es-AR"/>
          </a:p>
        </p:txBody>
      </p:sp>
      <p:sp>
        <p:nvSpPr>
          <p:cNvPr id="23562" name="Rectangle 1035">
            <a:hlinkClick r:id="rId2"/>
          </p:cNvPr>
          <p:cNvSpPr>
            <a:spLocks noChangeArrowheads="1"/>
          </p:cNvSpPr>
          <p:nvPr/>
        </p:nvSpPr>
        <p:spPr bwMode="auto">
          <a:xfrm>
            <a:off x="3771900" y="4797425"/>
            <a:ext cx="3162300" cy="215900"/>
          </a:xfrm>
          <a:prstGeom prst="rect">
            <a:avLst/>
          </a:prstGeom>
          <a:solidFill>
            <a:srgbClr val="0070C0"/>
          </a:solidFill>
          <a:ln>
            <a:noFill/>
          </a:ln>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p>
            <a:endParaRPr lang="es-AR"/>
          </a:p>
        </p:txBody>
      </p:sp>
      <p:sp>
        <p:nvSpPr>
          <p:cNvPr id="23563" name="Line 1037"/>
          <p:cNvSpPr>
            <a:spLocks noChangeShapeType="1"/>
          </p:cNvSpPr>
          <p:nvPr/>
        </p:nvSpPr>
        <p:spPr bwMode="auto">
          <a:xfrm>
            <a:off x="3771900" y="1989138"/>
            <a:ext cx="0" cy="3746500"/>
          </a:xfrm>
          <a:prstGeom prst="line">
            <a:avLst/>
          </a:prstGeom>
          <a:noFill/>
          <a:ln w="25400">
            <a:solidFill>
              <a:srgbClr val="000099"/>
            </a:solidFill>
            <a:round/>
            <a:headEnd/>
            <a:tailEnd type="triangle" w="med" len="med"/>
          </a:ln>
          <a:extLst>
            <a:ext uri="{909E8E84-426E-40DD-AFC4-6F175D3DCCD1}">
              <a14:hiddenFill xmlns="" xmlns:a14="http://schemas.microsoft.com/office/drawing/2010/main">
                <a:noFill/>
              </a14:hiddenFill>
            </a:ext>
          </a:extLst>
        </p:spPr>
        <p:txBody>
          <a:bodyPr/>
          <a:lstStyle/>
          <a:p>
            <a:endParaRPr lang="es-CO"/>
          </a:p>
        </p:txBody>
      </p:sp>
      <p:sp>
        <p:nvSpPr>
          <p:cNvPr id="23564" name="Line 1036"/>
          <p:cNvSpPr>
            <a:spLocks noChangeShapeType="1"/>
          </p:cNvSpPr>
          <p:nvPr/>
        </p:nvSpPr>
        <p:spPr bwMode="auto">
          <a:xfrm flipH="1">
            <a:off x="611188" y="1916113"/>
            <a:ext cx="0" cy="3529012"/>
          </a:xfrm>
          <a:prstGeom prst="line">
            <a:avLst/>
          </a:prstGeom>
          <a:noFill/>
          <a:ln w="25400">
            <a:solidFill>
              <a:srgbClr val="000099"/>
            </a:solidFill>
            <a:round/>
            <a:headEnd/>
            <a:tailEnd type="triangle" w="med" len="med"/>
          </a:ln>
          <a:extLst>
            <a:ext uri="{909E8E84-426E-40DD-AFC4-6F175D3DCCD1}">
              <a14:hiddenFill xmlns="" xmlns:a14="http://schemas.microsoft.com/office/drawing/2010/main">
                <a:noFill/>
              </a14:hiddenFill>
            </a:ext>
          </a:extLst>
        </p:spPr>
        <p:txBody>
          <a:bodyPr/>
          <a:lstStyle/>
          <a:p>
            <a:endParaRPr lang="es-CO"/>
          </a:p>
        </p:txBody>
      </p:sp>
      <p:sp>
        <p:nvSpPr>
          <p:cNvPr id="23565" name="Line 1038"/>
          <p:cNvSpPr>
            <a:spLocks noChangeShapeType="1"/>
          </p:cNvSpPr>
          <p:nvPr/>
        </p:nvSpPr>
        <p:spPr bwMode="auto">
          <a:xfrm>
            <a:off x="611188" y="5491163"/>
            <a:ext cx="7921625" cy="25400"/>
          </a:xfrm>
          <a:prstGeom prst="line">
            <a:avLst/>
          </a:prstGeom>
          <a:noFill/>
          <a:ln w="38100">
            <a:solidFill>
              <a:srgbClr val="000099"/>
            </a:solidFill>
            <a:round/>
            <a:headEnd/>
            <a:tailEnd/>
          </a:ln>
          <a:extLst>
            <a:ext uri="{909E8E84-426E-40DD-AFC4-6F175D3DCCD1}">
              <a14:hiddenFill xmlns="" xmlns:a14="http://schemas.microsoft.com/office/drawing/2010/main">
                <a:noFill/>
              </a14:hiddenFill>
            </a:ext>
          </a:extLst>
        </p:spPr>
        <p:txBody>
          <a:bodyPr/>
          <a:lstStyle/>
          <a:p>
            <a:endParaRPr lang="es-CO"/>
          </a:p>
        </p:txBody>
      </p:sp>
      <p:sp>
        <p:nvSpPr>
          <p:cNvPr id="23566" name="Line 1039"/>
          <p:cNvSpPr>
            <a:spLocks noChangeShapeType="1"/>
          </p:cNvSpPr>
          <p:nvPr/>
        </p:nvSpPr>
        <p:spPr bwMode="auto">
          <a:xfrm>
            <a:off x="2190750" y="5408613"/>
            <a:ext cx="0" cy="244475"/>
          </a:xfrm>
          <a:prstGeom prst="line">
            <a:avLst/>
          </a:prstGeom>
          <a:noFill/>
          <a:ln w="25400">
            <a:solidFill>
              <a:srgbClr val="000099"/>
            </a:solidFill>
            <a:round/>
            <a:headEnd/>
            <a:tailEnd/>
          </a:ln>
          <a:extLst>
            <a:ext uri="{909E8E84-426E-40DD-AFC4-6F175D3DCCD1}">
              <a14:hiddenFill xmlns="" xmlns:a14="http://schemas.microsoft.com/office/drawing/2010/main">
                <a:noFill/>
              </a14:hiddenFill>
            </a:ext>
          </a:extLst>
        </p:spPr>
        <p:txBody>
          <a:bodyPr/>
          <a:lstStyle/>
          <a:p>
            <a:endParaRPr lang="es-CO"/>
          </a:p>
        </p:txBody>
      </p:sp>
      <p:sp>
        <p:nvSpPr>
          <p:cNvPr id="23567" name="Line 1040"/>
          <p:cNvSpPr>
            <a:spLocks noChangeShapeType="1"/>
          </p:cNvSpPr>
          <p:nvPr/>
        </p:nvSpPr>
        <p:spPr bwMode="auto">
          <a:xfrm>
            <a:off x="5353050" y="5408613"/>
            <a:ext cx="0" cy="244475"/>
          </a:xfrm>
          <a:prstGeom prst="line">
            <a:avLst/>
          </a:prstGeom>
          <a:noFill/>
          <a:ln w="25400">
            <a:solidFill>
              <a:srgbClr val="000099"/>
            </a:solidFill>
            <a:round/>
            <a:headEnd/>
            <a:tailEnd/>
          </a:ln>
          <a:extLst>
            <a:ext uri="{909E8E84-426E-40DD-AFC4-6F175D3DCCD1}">
              <a14:hiddenFill xmlns="" xmlns:a14="http://schemas.microsoft.com/office/drawing/2010/main">
                <a:noFill/>
              </a14:hiddenFill>
            </a:ext>
          </a:extLst>
        </p:spPr>
        <p:txBody>
          <a:bodyPr/>
          <a:lstStyle/>
          <a:p>
            <a:endParaRPr lang="es-CO"/>
          </a:p>
        </p:txBody>
      </p:sp>
      <p:sp>
        <p:nvSpPr>
          <p:cNvPr id="23568" name="Line 1041"/>
          <p:cNvSpPr>
            <a:spLocks noChangeShapeType="1"/>
          </p:cNvSpPr>
          <p:nvPr/>
        </p:nvSpPr>
        <p:spPr bwMode="auto">
          <a:xfrm>
            <a:off x="6934200" y="5408613"/>
            <a:ext cx="0" cy="244475"/>
          </a:xfrm>
          <a:prstGeom prst="line">
            <a:avLst/>
          </a:prstGeom>
          <a:noFill/>
          <a:ln w="25400">
            <a:solidFill>
              <a:srgbClr val="000099"/>
            </a:solidFill>
            <a:round/>
            <a:headEnd/>
            <a:tailEnd/>
          </a:ln>
          <a:extLst>
            <a:ext uri="{909E8E84-426E-40DD-AFC4-6F175D3DCCD1}">
              <a14:hiddenFill xmlns="" xmlns:a14="http://schemas.microsoft.com/office/drawing/2010/main">
                <a:noFill/>
              </a14:hiddenFill>
            </a:ext>
          </a:extLst>
        </p:spPr>
        <p:txBody>
          <a:bodyPr/>
          <a:lstStyle/>
          <a:p>
            <a:endParaRPr lang="es-CO"/>
          </a:p>
        </p:txBody>
      </p:sp>
      <p:sp>
        <p:nvSpPr>
          <p:cNvPr id="23569" name="Text Box 1046"/>
          <p:cNvSpPr txBox="1">
            <a:spLocks noChangeArrowheads="1"/>
          </p:cNvSpPr>
          <p:nvPr/>
        </p:nvSpPr>
        <p:spPr bwMode="auto">
          <a:xfrm>
            <a:off x="1636713" y="5653088"/>
            <a:ext cx="1106487"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sz="1000"/>
              <a:t>22 semanas</a:t>
            </a:r>
          </a:p>
        </p:txBody>
      </p:sp>
      <p:sp>
        <p:nvSpPr>
          <p:cNvPr id="23570" name="Text Box 1047"/>
          <p:cNvSpPr txBox="1">
            <a:spLocks noChangeArrowheads="1"/>
          </p:cNvSpPr>
          <p:nvPr/>
        </p:nvSpPr>
        <p:spPr bwMode="auto">
          <a:xfrm>
            <a:off x="3217863" y="5653088"/>
            <a:ext cx="1108075"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sz="1000"/>
              <a:t>0 horas</a:t>
            </a:r>
          </a:p>
        </p:txBody>
      </p:sp>
      <p:sp>
        <p:nvSpPr>
          <p:cNvPr id="23571" name="Text Box 1048"/>
          <p:cNvSpPr txBox="1">
            <a:spLocks noChangeArrowheads="1"/>
          </p:cNvSpPr>
          <p:nvPr/>
        </p:nvSpPr>
        <p:spPr bwMode="auto">
          <a:xfrm>
            <a:off x="4800600" y="5653088"/>
            <a:ext cx="1106488"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sz="1000"/>
              <a:t>7 días</a:t>
            </a:r>
          </a:p>
        </p:txBody>
      </p:sp>
      <p:sp>
        <p:nvSpPr>
          <p:cNvPr id="23572" name="Text Box 1049"/>
          <p:cNvSpPr txBox="1">
            <a:spLocks noChangeArrowheads="1"/>
          </p:cNvSpPr>
          <p:nvPr/>
        </p:nvSpPr>
        <p:spPr bwMode="auto">
          <a:xfrm>
            <a:off x="6381750" y="5653088"/>
            <a:ext cx="1106488"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sz="1000"/>
              <a:t>28 días</a:t>
            </a:r>
          </a:p>
        </p:txBody>
      </p:sp>
      <p:sp>
        <p:nvSpPr>
          <p:cNvPr id="23573" name="Text Box 1050"/>
          <p:cNvSpPr txBox="1">
            <a:spLocks noChangeArrowheads="1"/>
          </p:cNvSpPr>
          <p:nvPr/>
        </p:nvSpPr>
        <p:spPr bwMode="auto">
          <a:xfrm>
            <a:off x="611188" y="2152650"/>
            <a:ext cx="1579562"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sz="1000"/>
              <a:t>Abortos</a:t>
            </a:r>
          </a:p>
        </p:txBody>
      </p:sp>
      <p:sp>
        <p:nvSpPr>
          <p:cNvPr id="23574" name="Text Box 1051"/>
          <p:cNvSpPr txBox="1">
            <a:spLocks noChangeArrowheads="1"/>
          </p:cNvSpPr>
          <p:nvPr/>
        </p:nvSpPr>
        <p:spPr bwMode="auto">
          <a:xfrm>
            <a:off x="2190750" y="2152650"/>
            <a:ext cx="15811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sz="1000"/>
              <a:t>Mortinatos</a:t>
            </a:r>
          </a:p>
        </p:txBody>
      </p:sp>
      <p:sp>
        <p:nvSpPr>
          <p:cNvPr id="23575" name="Text Box 1053"/>
          <p:cNvSpPr txBox="1">
            <a:spLocks noChangeArrowheads="1"/>
          </p:cNvSpPr>
          <p:nvPr/>
        </p:nvSpPr>
        <p:spPr bwMode="auto">
          <a:xfrm>
            <a:off x="611188" y="2722563"/>
            <a:ext cx="3160712"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sz="1000"/>
              <a:t>MORTALIDAD FETAL</a:t>
            </a:r>
          </a:p>
        </p:txBody>
      </p:sp>
      <p:sp>
        <p:nvSpPr>
          <p:cNvPr id="23576" name="Text Box 1054"/>
          <p:cNvSpPr txBox="1">
            <a:spLocks noChangeArrowheads="1"/>
          </p:cNvSpPr>
          <p:nvPr/>
        </p:nvSpPr>
        <p:spPr bwMode="auto">
          <a:xfrm>
            <a:off x="2743200" y="3355975"/>
            <a:ext cx="1862138"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sz="1000"/>
              <a:t>MORTALIDAD PERINATAL</a:t>
            </a:r>
          </a:p>
        </p:txBody>
      </p:sp>
      <p:sp>
        <p:nvSpPr>
          <p:cNvPr id="23577" name="Text Box 1055"/>
          <p:cNvSpPr txBox="1">
            <a:spLocks noChangeArrowheads="1"/>
          </p:cNvSpPr>
          <p:nvPr/>
        </p:nvSpPr>
        <p:spPr bwMode="auto">
          <a:xfrm>
            <a:off x="3771900" y="3956050"/>
            <a:ext cx="15811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sz="1000"/>
              <a:t>Neonatal precoz</a:t>
            </a:r>
          </a:p>
        </p:txBody>
      </p:sp>
      <p:sp>
        <p:nvSpPr>
          <p:cNvPr id="23578" name="Text Box 1056"/>
          <p:cNvSpPr txBox="1">
            <a:spLocks noChangeArrowheads="1"/>
          </p:cNvSpPr>
          <p:nvPr/>
        </p:nvSpPr>
        <p:spPr bwMode="auto">
          <a:xfrm>
            <a:off x="5353050" y="4005263"/>
            <a:ext cx="1503363" cy="246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sz="1000"/>
              <a:t>Neonatal tardía</a:t>
            </a:r>
          </a:p>
        </p:txBody>
      </p:sp>
      <p:sp>
        <p:nvSpPr>
          <p:cNvPr id="23579" name="Text Box 1057"/>
          <p:cNvSpPr txBox="1">
            <a:spLocks noChangeArrowheads="1"/>
          </p:cNvSpPr>
          <p:nvPr/>
        </p:nvSpPr>
        <p:spPr bwMode="auto">
          <a:xfrm>
            <a:off x="3771900" y="4581525"/>
            <a:ext cx="316230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sz="1000"/>
              <a:t>MORTALIDAD NEONATAL</a:t>
            </a:r>
          </a:p>
        </p:txBody>
      </p:sp>
      <p:sp>
        <p:nvSpPr>
          <p:cNvPr id="23580" name="Rectangle 1032">
            <a:hlinkClick r:id="rId2"/>
          </p:cNvPr>
          <p:cNvSpPr>
            <a:spLocks noChangeArrowheads="1"/>
          </p:cNvSpPr>
          <p:nvPr/>
        </p:nvSpPr>
        <p:spPr bwMode="auto">
          <a:xfrm>
            <a:off x="2190750" y="3617913"/>
            <a:ext cx="3162300" cy="244475"/>
          </a:xfrm>
          <a:prstGeom prst="rect">
            <a:avLst/>
          </a:prstGeom>
          <a:solidFill>
            <a:srgbClr val="FFFF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s-AR"/>
          </a:p>
        </p:txBody>
      </p:sp>
      <p:sp>
        <p:nvSpPr>
          <p:cNvPr id="23581" name="57 CuadroTexto"/>
          <p:cNvSpPr txBox="1">
            <a:spLocks noChangeArrowheads="1"/>
          </p:cNvSpPr>
          <p:nvPr/>
        </p:nvSpPr>
        <p:spPr bwMode="auto">
          <a:xfrm>
            <a:off x="395288" y="5661025"/>
            <a:ext cx="91440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sz="1000"/>
              <a:t>Fecundación</a:t>
            </a:r>
          </a:p>
        </p:txBody>
      </p:sp>
      <p:sp>
        <p:nvSpPr>
          <p:cNvPr id="23582" name="58 CuadroTexto"/>
          <p:cNvSpPr txBox="1">
            <a:spLocks noChangeArrowheads="1"/>
          </p:cNvSpPr>
          <p:nvPr/>
        </p:nvSpPr>
        <p:spPr bwMode="auto">
          <a:xfrm>
            <a:off x="8101013" y="5661025"/>
            <a:ext cx="503237"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sz="1000"/>
              <a:t>1 año</a:t>
            </a:r>
          </a:p>
        </p:txBody>
      </p:sp>
      <p:sp>
        <p:nvSpPr>
          <p:cNvPr id="23583" name="Line 1063"/>
          <p:cNvSpPr>
            <a:spLocks noChangeShapeType="1"/>
          </p:cNvSpPr>
          <p:nvPr/>
        </p:nvSpPr>
        <p:spPr bwMode="auto">
          <a:xfrm>
            <a:off x="8459788" y="1989138"/>
            <a:ext cx="0" cy="3527425"/>
          </a:xfrm>
          <a:prstGeom prst="line">
            <a:avLst/>
          </a:prstGeom>
          <a:noFill/>
          <a:ln w="12700" cap="rnd">
            <a:solidFill>
              <a:srgbClr val="CC0066"/>
            </a:solidFill>
            <a:prstDash val="sysDot"/>
            <a:round/>
            <a:headEnd/>
            <a:tailEnd/>
          </a:ln>
          <a:extLst>
            <a:ext uri="{909E8E84-426E-40DD-AFC4-6F175D3DCCD1}">
              <a14:hiddenFill xmlns="" xmlns:a14="http://schemas.microsoft.com/office/drawing/2010/main">
                <a:noFill/>
              </a14:hiddenFill>
            </a:ext>
          </a:extLst>
        </p:spPr>
        <p:txBody>
          <a:bodyPr/>
          <a:lstStyle/>
          <a:p>
            <a:endParaRPr lang="es-CO"/>
          </a:p>
        </p:txBody>
      </p:sp>
      <p:sp>
        <p:nvSpPr>
          <p:cNvPr id="23584" name="Rectangle 1035">
            <a:hlinkClick r:id="rId2"/>
          </p:cNvPr>
          <p:cNvSpPr>
            <a:spLocks noChangeArrowheads="1"/>
          </p:cNvSpPr>
          <p:nvPr/>
        </p:nvSpPr>
        <p:spPr bwMode="auto">
          <a:xfrm>
            <a:off x="3779838" y="1773238"/>
            <a:ext cx="4679950" cy="215900"/>
          </a:xfrm>
          <a:prstGeom prst="rect">
            <a:avLst/>
          </a:prstGeom>
          <a:solidFill>
            <a:srgbClr val="008E40"/>
          </a:solidFill>
          <a:ln>
            <a:noFill/>
          </a:ln>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p>
            <a:endParaRPr lang="es-AR"/>
          </a:p>
        </p:txBody>
      </p:sp>
      <p:sp>
        <p:nvSpPr>
          <p:cNvPr id="23585" name="61 CuadroTexto"/>
          <p:cNvSpPr txBox="1">
            <a:spLocks noChangeArrowheads="1"/>
          </p:cNvSpPr>
          <p:nvPr/>
        </p:nvSpPr>
        <p:spPr bwMode="auto">
          <a:xfrm>
            <a:off x="5219700" y="1412875"/>
            <a:ext cx="2160588" cy="261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sz="1100"/>
              <a:t>MORTALIDAD INFANTIL</a:t>
            </a:r>
          </a:p>
        </p:txBody>
      </p:sp>
      <p:sp>
        <p:nvSpPr>
          <p:cNvPr id="23586" name="2 CuadroTexto"/>
          <p:cNvSpPr txBox="1">
            <a:spLocks noChangeArrowheads="1"/>
          </p:cNvSpPr>
          <p:nvPr/>
        </p:nvSpPr>
        <p:spPr bwMode="auto">
          <a:xfrm>
            <a:off x="852488" y="732848"/>
            <a:ext cx="7866062" cy="369332"/>
          </a:xfrm>
          <a:prstGeom prst="rect">
            <a:avLst/>
          </a:prstGeom>
          <a:noFill/>
          <a:ln w="9525">
            <a:noFill/>
            <a:miter lim="800000"/>
            <a:headEnd/>
            <a:tailEnd/>
          </a:ln>
        </p:spPr>
        <p:txBody>
          <a:bodyPr>
            <a:spAutoFit/>
          </a:bodyPr>
          <a:lstStyle/>
          <a:p>
            <a:pPr algn="ctr">
              <a:defRPr/>
            </a:pPr>
            <a:r>
              <a:rPr lang="es-ES" b="1" dirty="0">
                <a:solidFill>
                  <a:srgbClr val="0070C0"/>
                </a:solidFill>
                <a:latin typeface="Arial" pitchFamily="34" charset="0"/>
                <a:cs typeface="Arial" pitchFamily="34" charset="0"/>
              </a:rPr>
              <a:t>MORTALIDAD DESDE LA GESTACION HASTA EL PRIMER AÑO</a:t>
            </a:r>
          </a:p>
        </p:txBody>
      </p:sp>
      <p:cxnSp>
        <p:nvCxnSpPr>
          <p:cNvPr id="37" name="36 Conector recto"/>
          <p:cNvCxnSpPr/>
          <p:nvPr/>
        </p:nvCxnSpPr>
        <p:spPr>
          <a:xfrm>
            <a:off x="8459788" y="5373688"/>
            <a:ext cx="0" cy="287337"/>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3588" name="37 CuadroTexto"/>
          <p:cNvSpPr txBox="1">
            <a:spLocks noChangeArrowheads="1"/>
          </p:cNvSpPr>
          <p:nvPr/>
        </p:nvSpPr>
        <p:spPr bwMode="auto">
          <a:xfrm>
            <a:off x="395288" y="1196975"/>
            <a:ext cx="8353425" cy="5078413"/>
          </a:xfrm>
          <a:prstGeom prst="rect">
            <a:avLst/>
          </a:prstGeom>
          <a:noFill/>
          <a:ln w="9525">
            <a:solidFill>
              <a:schemeClr val="accent1">
                <a:lumMod val="50000"/>
              </a:schemeClr>
            </a:solidFill>
            <a:miter lim="800000"/>
            <a:headEnd/>
            <a:tailEnd/>
          </a:ln>
        </p:spPr>
        <p:txBody>
          <a:bodyPr>
            <a:spAutoFit/>
          </a:bodyPr>
          <a:lstStyle/>
          <a:p>
            <a:pPr>
              <a:defRPr/>
            </a:pPr>
            <a:endParaRPr lang="es-ES"/>
          </a:p>
          <a:p>
            <a:pPr>
              <a:defRPr/>
            </a:pPr>
            <a:endParaRPr lang="es-ES"/>
          </a:p>
          <a:p>
            <a:pPr>
              <a:defRPr/>
            </a:pPr>
            <a:endParaRPr lang="es-ES"/>
          </a:p>
          <a:p>
            <a:pPr>
              <a:defRPr/>
            </a:pPr>
            <a:endParaRPr lang="es-ES"/>
          </a:p>
          <a:p>
            <a:pPr>
              <a:defRPr/>
            </a:pPr>
            <a:endParaRPr lang="es-ES"/>
          </a:p>
          <a:p>
            <a:pPr>
              <a:defRPr/>
            </a:pPr>
            <a:endParaRPr lang="es-ES"/>
          </a:p>
          <a:p>
            <a:pPr>
              <a:defRPr/>
            </a:pPr>
            <a:endParaRPr lang="es-ES"/>
          </a:p>
          <a:p>
            <a:pPr>
              <a:defRPr/>
            </a:pPr>
            <a:endParaRPr lang="es-ES"/>
          </a:p>
          <a:p>
            <a:pPr>
              <a:defRPr/>
            </a:pPr>
            <a:endParaRPr lang="es-ES"/>
          </a:p>
          <a:p>
            <a:pPr>
              <a:defRPr/>
            </a:pPr>
            <a:endParaRPr lang="es-ES"/>
          </a:p>
          <a:p>
            <a:pPr>
              <a:defRPr/>
            </a:pPr>
            <a:endParaRPr lang="es-ES"/>
          </a:p>
          <a:p>
            <a:pPr>
              <a:defRPr/>
            </a:pPr>
            <a:endParaRPr lang="es-ES"/>
          </a:p>
          <a:p>
            <a:pPr>
              <a:defRPr/>
            </a:pPr>
            <a:endParaRPr lang="es-ES"/>
          </a:p>
          <a:p>
            <a:pPr>
              <a:defRPr/>
            </a:pPr>
            <a:endParaRPr lang="es-ES"/>
          </a:p>
          <a:p>
            <a:pPr>
              <a:defRPr/>
            </a:pPr>
            <a:endParaRPr lang="es-ES"/>
          </a:p>
          <a:p>
            <a:pPr>
              <a:defRPr/>
            </a:pPr>
            <a:endParaRPr lang="es-ES"/>
          </a:p>
          <a:p>
            <a:pPr>
              <a:defRPr/>
            </a:pPr>
            <a:endParaRPr lang="es-ES"/>
          </a:p>
          <a:p>
            <a:pPr>
              <a:defRPr/>
            </a:pPr>
            <a:endParaRPr lang="es-ES"/>
          </a:p>
        </p:txBody>
      </p:sp>
    </p:spTree>
    <p:extLst>
      <p:ext uri="{BB962C8B-B14F-4D97-AF65-F5344CB8AC3E}">
        <p14:creationId xmlns="" xmlns:p14="http://schemas.microsoft.com/office/powerpoint/2010/main" val="6968805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
          <p:cNvSpPr>
            <a:spLocks noChangeArrowheads="1"/>
          </p:cNvSpPr>
          <p:nvPr/>
        </p:nvSpPr>
        <p:spPr bwMode="auto">
          <a:xfrm>
            <a:off x="571500" y="1094224"/>
            <a:ext cx="4000500" cy="4801314"/>
          </a:xfrm>
          <a:prstGeom prst="rect">
            <a:avLst/>
          </a:prstGeom>
          <a:noFill/>
          <a:ln w="9525">
            <a:solidFill>
              <a:schemeClr val="accent1">
                <a:lumMod val="50000"/>
              </a:schemeClr>
            </a:solidFill>
            <a:miter lim="800000"/>
            <a:headEnd/>
            <a:tailEnd/>
          </a:ln>
        </p:spPr>
        <p:txBody>
          <a:bodyPr anchor="ctr">
            <a:spAutoFit/>
          </a:bodyPr>
          <a:lstStyle/>
          <a:p>
            <a:pPr algn="just" eaLnBrk="0" hangingPunct="0">
              <a:buFont typeface="Arial" charset="0"/>
              <a:buChar char="•"/>
              <a:defRPr/>
            </a:pPr>
            <a:endParaRPr lang="es-CO" dirty="0">
              <a:ea typeface="Calibri" pitchFamily="34" charset="0"/>
              <a:cs typeface="Arial" charset="0"/>
            </a:endParaRPr>
          </a:p>
          <a:p>
            <a:pPr eaLnBrk="0" hangingPunct="0">
              <a:buFont typeface="Arial" charset="0"/>
              <a:buChar char="•"/>
              <a:defRPr/>
            </a:pPr>
            <a:r>
              <a:rPr lang="es-CO" dirty="0">
                <a:ea typeface="Calibri" pitchFamily="34" charset="0"/>
                <a:cs typeface="Arial" charset="0"/>
              </a:rPr>
              <a:t>Anomalías cromosómicas </a:t>
            </a:r>
          </a:p>
          <a:p>
            <a:pPr eaLnBrk="0" hangingPunct="0">
              <a:defRPr/>
            </a:pPr>
            <a:endParaRPr lang="es-CO" dirty="0">
              <a:ea typeface="Calibri" pitchFamily="34" charset="0"/>
              <a:cs typeface="Arial" charset="0"/>
            </a:endParaRPr>
          </a:p>
          <a:p>
            <a:pPr eaLnBrk="0" hangingPunct="0">
              <a:buFont typeface="Arial" charset="0"/>
              <a:buChar char="•"/>
              <a:defRPr/>
            </a:pPr>
            <a:r>
              <a:rPr lang="es-CO" dirty="0">
                <a:ea typeface="Calibri" pitchFamily="34" charset="0"/>
                <a:cs typeface="Arial" charset="0"/>
              </a:rPr>
              <a:t>Incompatibilidad de Rh</a:t>
            </a:r>
            <a:endParaRPr lang="es-CO" sz="2000" dirty="0">
              <a:ea typeface="Calibri" pitchFamily="34" charset="0"/>
              <a:cs typeface="Arial" charset="0"/>
            </a:endParaRPr>
          </a:p>
          <a:p>
            <a:pPr eaLnBrk="0" hangingPunct="0">
              <a:defRPr/>
            </a:pPr>
            <a:endParaRPr lang="es-CO" dirty="0">
              <a:ea typeface="Calibri" pitchFamily="34" charset="0"/>
              <a:cs typeface="Arial" charset="0"/>
            </a:endParaRPr>
          </a:p>
          <a:p>
            <a:pPr eaLnBrk="0" hangingPunct="0">
              <a:buFont typeface="Arial" charset="0"/>
              <a:buChar char="•"/>
              <a:defRPr/>
            </a:pPr>
            <a:r>
              <a:rPr lang="es-CO" dirty="0">
                <a:ea typeface="Calibri" pitchFamily="34" charset="0"/>
                <a:cs typeface="Arial" charset="0"/>
              </a:rPr>
              <a:t>hipoxia</a:t>
            </a:r>
          </a:p>
          <a:p>
            <a:pPr eaLnBrk="0" hangingPunct="0">
              <a:defRPr/>
            </a:pPr>
            <a:endParaRPr lang="es-CO" dirty="0">
              <a:ea typeface="Calibri" pitchFamily="34" charset="0"/>
              <a:cs typeface="Arial" charset="0"/>
            </a:endParaRPr>
          </a:p>
          <a:p>
            <a:pPr algn="just" eaLnBrk="0" hangingPunct="0">
              <a:buFontTx/>
              <a:buChar char="•"/>
              <a:defRPr/>
            </a:pPr>
            <a:r>
              <a:rPr lang="es-CO" dirty="0">
                <a:ea typeface="Calibri" pitchFamily="34" charset="0"/>
                <a:cs typeface="Arial" charset="0"/>
              </a:rPr>
              <a:t>Infecciones (sífilis, toxoplasmosis)</a:t>
            </a:r>
          </a:p>
          <a:p>
            <a:pPr algn="just" eaLnBrk="0" hangingPunct="0">
              <a:defRPr/>
            </a:pPr>
            <a:endParaRPr lang="es-CO" dirty="0">
              <a:ea typeface="Calibri" pitchFamily="34" charset="0"/>
              <a:cs typeface="Arial" charset="0"/>
            </a:endParaRPr>
          </a:p>
          <a:p>
            <a:pPr algn="just" eaLnBrk="0" hangingPunct="0">
              <a:buFontTx/>
              <a:buChar char="•"/>
              <a:defRPr/>
            </a:pPr>
            <a:r>
              <a:rPr lang="es-CO" dirty="0" smtClean="0">
                <a:ea typeface="Calibri" pitchFamily="34" charset="0"/>
                <a:cs typeface="Arial" charset="0"/>
              </a:rPr>
              <a:t>Desproporción cefalo-pelvica</a:t>
            </a:r>
            <a:endParaRPr lang="es-CO" dirty="0">
              <a:ea typeface="Calibri" pitchFamily="34" charset="0"/>
              <a:cs typeface="Arial" charset="0"/>
            </a:endParaRPr>
          </a:p>
          <a:p>
            <a:pPr algn="just" eaLnBrk="0" hangingPunct="0">
              <a:defRPr/>
            </a:pPr>
            <a:endParaRPr lang="es-CO" dirty="0">
              <a:ea typeface="Calibri" pitchFamily="34" charset="0"/>
              <a:cs typeface="Arial" charset="0"/>
            </a:endParaRPr>
          </a:p>
          <a:p>
            <a:pPr algn="just" eaLnBrk="0" hangingPunct="0">
              <a:buFontTx/>
              <a:buChar char="•"/>
              <a:defRPr/>
            </a:pPr>
            <a:r>
              <a:rPr lang="es-CO" dirty="0">
                <a:ea typeface="Calibri" pitchFamily="34" charset="0"/>
                <a:cs typeface="Arial" charset="0"/>
              </a:rPr>
              <a:t>Cérvix incompetente</a:t>
            </a:r>
          </a:p>
          <a:p>
            <a:pPr algn="just" eaLnBrk="0" hangingPunct="0">
              <a:defRPr/>
            </a:pPr>
            <a:endParaRPr lang="es-CO" dirty="0">
              <a:ea typeface="Calibri" pitchFamily="34" charset="0"/>
              <a:cs typeface="Arial" charset="0"/>
            </a:endParaRPr>
          </a:p>
          <a:p>
            <a:pPr algn="just" eaLnBrk="0" hangingPunct="0">
              <a:buFontTx/>
              <a:buChar char="•"/>
              <a:defRPr/>
            </a:pPr>
            <a:r>
              <a:rPr lang="es-CO" dirty="0">
                <a:ea typeface="Calibri" pitchFamily="34" charset="0"/>
                <a:cs typeface="Arial" charset="0"/>
              </a:rPr>
              <a:t>Cicatrices uterinas</a:t>
            </a:r>
          </a:p>
          <a:p>
            <a:pPr algn="just" eaLnBrk="0" hangingPunct="0">
              <a:defRPr/>
            </a:pPr>
            <a:endParaRPr lang="es-CO" dirty="0">
              <a:ea typeface="Calibri" pitchFamily="34" charset="0"/>
              <a:cs typeface="Arial" charset="0"/>
            </a:endParaRPr>
          </a:p>
          <a:p>
            <a:pPr algn="just" eaLnBrk="0" hangingPunct="0">
              <a:buFontTx/>
              <a:buChar char="•"/>
              <a:defRPr/>
            </a:pPr>
            <a:r>
              <a:rPr lang="es-CO" dirty="0">
                <a:ea typeface="Calibri" pitchFamily="34" charset="0"/>
                <a:cs typeface="Arial" charset="0"/>
              </a:rPr>
              <a:t>RPM, corioamnionitis</a:t>
            </a:r>
          </a:p>
          <a:p>
            <a:pPr algn="just" eaLnBrk="0" hangingPunct="0">
              <a:defRPr/>
            </a:pPr>
            <a:endParaRPr lang="es-CO" dirty="0">
              <a:ea typeface="Calibri" pitchFamily="34" charset="0"/>
              <a:cs typeface="Arial" charset="0"/>
            </a:endParaRPr>
          </a:p>
        </p:txBody>
      </p:sp>
      <p:sp>
        <p:nvSpPr>
          <p:cNvPr id="26627" name="3 CuadroTexto"/>
          <p:cNvSpPr txBox="1">
            <a:spLocks noChangeArrowheads="1"/>
          </p:cNvSpPr>
          <p:nvPr/>
        </p:nvSpPr>
        <p:spPr bwMode="auto">
          <a:xfrm>
            <a:off x="4786313" y="1125538"/>
            <a:ext cx="3889375" cy="4801314"/>
          </a:xfrm>
          <a:prstGeom prst="rect">
            <a:avLst/>
          </a:prstGeom>
          <a:noFill/>
          <a:ln w="9525">
            <a:solidFill>
              <a:schemeClr val="accent1">
                <a:lumMod val="50000"/>
              </a:schemeClr>
            </a:solidFill>
            <a:miter lim="800000"/>
            <a:headEnd/>
            <a:tailEnd/>
          </a:ln>
        </p:spPr>
        <p:txBody>
          <a:bodyPr>
            <a:spAutoFit/>
          </a:bodyPr>
          <a:lstStyle/>
          <a:p>
            <a:pPr algn="just" eaLnBrk="0" hangingPunct="0">
              <a:defRPr/>
            </a:pPr>
            <a:endParaRPr lang="es-CO" dirty="0">
              <a:ea typeface="Calibri" pitchFamily="34" charset="0"/>
              <a:cs typeface="Arial" charset="0"/>
            </a:endParaRPr>
          </a:p>
          <a:p>
            <a:pPr algn="just" eaLnBrk="0" hangingPunct="0">
              <a:buFont typeface="Arial" charset="0"/>
              <a:buChar char="•"/>
              <a:defRPr/>
            </a:pPr>
            <a:r>
              <a:rPr lang="es-CO" dirty="0">
                <a:ea typeface="Calibri" pitchFamily="34" charset="0"/>
                <a:cs typeface="Arial" charset="0"/>
              </a:rPr>
              <a:t>placenta previa</a:t>
            </a:r>
          </a:p>
          <a:p>
            <a:pPr algn="just" eaLnBrk="0" hangingPunct="0">
              <a:defRPr/>
            </a:pPr>
            <a:endParaRPr lang="es-CO" dirty="0">
              <a:ea typeface="Calibri" pitchFamily="34" charset="0"/>
              <a:cs typeface="Arial" charset="0"/>
            </a:endParaRPr>
          </a:p>
          <a:p>
            <a:pPr algn="just" eaLnBrk="0" hangingPunct="0">
              <a:buFontTx/>
              <a:buChar char="•"/>
              <a:defRPr/>
            </a:pPr>
            <a:r>
              <a:rPr lang="es-CO" dirty="0">
                <a:ea typeface="Calibri" pitchFamily="34" charset="0"/>
                <a:cs typeface="Arial" charset="0"/>
              </a:rPr>
              <a:t>Abruptio placenta </a:t>
            </a:r>
          </a:p>
          <a:p>
            <a:pPr algn="just" eaLnBrk="0" hangingPunct="0">
              <a:buFontTx/>
              <a:buChar char="•"/>
              <a:defRPr/>
            </a:pPr>
            <a:endParaRPr lang="es-CO" dirty="0">
              <a:ea typeface="Calibri" pitchFamily="34" charset="0"/>
              <a:cs typeface="Arial" charset="0"/>
            </a:endParaRPr>
          </a:p>
          <a:p>
            <a:pPr algn="just" eaLnBrk="0" hangingPunct="0">
              <a:buFontTx/>
              <a:buChar char="•"/>
              <a:defRPr/>
            </a:pPr>
            <a:r>
              <a:rPr lang="es-CO" dirty="0">
                <a:ea typeface="Calibri" pitchFamily="34" charset="0"/>
                <a:cs typeface="Arial" charset="0"/>
              </a:rPr>
              <a:t>Presentación anormal</a:t>
            </a:r>
          </a:p>
          <a:p>
            <a:pPr algn="just" eaLnBrk="0" hangingPunct="0">
              <a:defRPr/>
            </a:pPr>
            <a:endParaRPr lang="es-CO" dirty="0">
              <a:ea typeface="Calibri" pitchFamily="34" charset="0"/>
              <a:cs typeface="Arial" charset="0"/>
            </a:endParaRPr>
          </a:p>
          <a:p>
            <a:pPr algn="just" eaLnBrk="0" hangingPunct="0">
              <a:buFontTx/>
              <a:buChar char="•"/>
              <a:defRPr/>
            </a:pPr>
            <a:r>
              <a:rPr lang="es-CO" dirty="0" smtClean="0">
                <a:ea typeface="Calibri" pitchFamily="34" charset="0"/>
                <a:cs typeface="Arial" charset="0"/>
              </a:rPr>
              <a:t>Infecciones (sífilis, toxoplasmosis)</a:t>
            </a:r>
          </a:p>
          <a:p>
            <a:pPr algn="just" eaLnBrk="0" hangingPunct="0">
              <a:defRPr/>
            </a:pPr>
            <a:endParaRPr lang="es-ES" dirty="0">
              <a:ea typeface="Calibri" pitchFamily="34" charset="0"/>
              <a:cs typeface="Arial" charset="0"/>
            </a:endParaRPr>
          </a:p>
          <a:p>
            <a:pPr algn="just" eaLnBrk="0" hangingPunct="0">
              <a:buFontTx/>
              <a:buChar char="•"/>
              <a:defRPr/>
            </a:pPr>
            <a:r>
              <a:rPr lang="es-CO" dirty="0">
                <a:ea typeface="Calibri" pitchFamily="34" charset="0"/>
                <a:cs typeface="Arial" charset="0"/>
              </a:rPr>
              <a:t>Trauma materno</a:t>
            </a:r>
          </a:p>
          <a:p>
            <a:pPr algn="just" eaLnBrk="0" hangingPunct="0">
              <a:defRPr/>
            </a:pPr>
            <a:endParaRPr lang="es-ES" dirty="0">
              <a:ea typeface="Calibri" pitchFamily="34" charset="0"/>
              <a:cs typeface="Arial" charset="0"/>
            </a:endParaRPr>
          </a:p>
          <a:p>
            <a:pPr eaLnBrk="0" hangingPunct="0">
              <a:buFontTx/>
              <a:buChar char="•"/>
              <a:defRPr/>
            </a:pPr>
            <a:r>
              <a:rPr lang="es-CO" dirty="0">
                <a:ea typeface="Calibri" pitchFamily="34" charset="0"/>
                <a:cs typeface="Arial" charset="0"/>
              </a:rPr>
              <a:t>Consumo  tabaco, alcohol, drogas</a:t>
            </a:r>
          </a:p>
          <a:p>
            <a:pPr algn="just" eaLnBrk="0" hangingPunct="0">
              <a:buFontTx/>
              <a:buChar char="•"/>
              <a:defRPr/>
            </a:pPr>
            <a:endParaRPr lang="es-CO" dirty="0">
              <a:ea typeface="Calibri" pitchFamily="34" charset="0"/>
              <a:cs typeface="Arial" charset="0"/>
            </a:endParaRPr>
          </a:p>
          <a:p>
            <a:pPr algn="just" eaLnBrk="0" hangingPunct="0">
              <a:buFontTx/>
              <a:buChar char="•"/>
              <a:defRPr/>
            </a:pPr>
            <a:r>
              <a:rPr lang="es-CO" dirty="0" smtClean="0">
                <a:ea typeface="Calibri" pitchFamily="34" charset="0"/>
                <a:cs typeface="Arial" charset="0"/>
              </a:rPr>
              <a:t>Diabetes</a:t>
            </a:r>
          </a:p>
          <a:p>
            <a:pPr algn="just" eaLnBrk="0" hangingPunct="0">
              <a:buFontTx/>
              <a:buChar char="•"/>
              <a:defRPr/>
            </a:pPr>
            <a:endParaRPr lang="es-CO" dirty="0" smtClean="0">
              <a:ea typeface="Calibri" pitchFamily="34" charset="0"/>
              <a:cs typeface="Arial" charset="0"/>
            </a:endParaRPr>
          </a:p>
          <a:p>
            <a:pPr algn="just" eaLnBrk="0" hangingPunct="0">
              <a:buFontTx/>
              <a:buChar char="•"/>
              <a:defRPr/>
            </a:pPr>
            <a:r>
              <a:rPr lang="es-CO" dirty="0" smtClean="0">
                <a:ea typeface="Calibri" pitchFamily="34" charset="0"/>
                <a:cs typeface="Arial" charset="0"/>
              </a:rPr>
              <a:t>Malformaciones del tracto genital</a:t>
            </a:r>
            <a:endParaRPr lang="es-CO" dirty="0">
              <a:ea typeface="Calibri" pitchFamily="34" charset="0"/>
              <a:cs typeface="Arial" charset="0"/>
            </a:endParaRPr>
          </a:p>
          <a:p>
            <a:pPr algn="just" eaLnBrk="0" hangingPunct="0">
              <a:defRPr/>
            </a:pPr>
            <a:endParaRPr lang="es-CO" dirty="0">
              <a:ea typeface="Calibri" pitchFamily="34" charset="0"/>
              <a:cs typeface="Arial" charset="0"/>
            </a:endParaRPr>
          </a:p>
        </p:txBody>
      </p:sp>
      <p:sp>
        <p:nvSpPr>
          <p:cNvPr id="26628" name="4 CuadroTexto"/>
          <p:cNvSpPr txBox="1">
            <a:spLocks noChangeArrowheads="1"/>
          </p:cNvSpPr>
          <p:nvPr/>
        </p:nvSpPr>
        <p:spPr bwMode="auto">
          <a:xfrm>
            <a:off x="3143250" y="2428875"/>
            <a:ext cx="3286125" cy="369888"/>
          </a:xfrm>
          <a:prstGeom prst="rect">
            <a:avLst/>
          </a:prstGeom>
          <a:noFill/>
          <a:ln w="9525">
            <a:solidFill>
              <a:schemeClr val="bg1"/>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s-CO" b="1">
              <a:solidFill>
                <a:srgbClr val="0070C0"/>
              </a:solidFill>
            </a:endParaRPr>
          </a:p>
        </p:txBody>
      </p:sp>
    </p:spTree>
    <p:extLst>
      <p:ext uri="{BB962C8B-B14F-4D97-AF65-F5344CB8AC3E}">
        <p14:creationId xmlns="" xmlns:p14="http://schemas.microsoft.com/office/powerpoint/2010/main" val="11727096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1 CuadroTexto"/>
          <p:cNvSpPr txBox="1">
            <a:spLocks noChangeArrowheads="1"/>
          </p:cNvSpPr>
          <p:nvPr/>
        </p:nvSpPr>
        <p:spPr bwMode="auto">
          <a:xfrm>
            <a:off x="1071563" y="1571625"/>
            <a:ext cx="7632700" cy="4046538"/>
          </a:xfrm>
          <a:prstGeom prst="rect">
            <a:avLst/>
          </a:prstGeom>
          <a:noFill/>
          <a:ln w="9525">
            <a:solidFill>
              <a:schemeClr val="accent1">
                <a:lumMod val="50000"/>
              </a:schemeClr>
            </a:solidFill>
            <a:miter lim="800000"/>
            <a:headEnd/>
            <a:tailEnd/>
          </a:ln>
        </p:spPr>
        <p:txBody>
          <a:bodyPr>
            <a:spAutoFit/>
          </a:bodyPr>
          <a:lstStyle/>
          <a:p>
            <a:pPr>
              <a:buFont typeface="Arial" charset="0"/>
              <a:buChar char="•"/>
              <a:defRPr/>
            </a:pPr>
            <a:r>
              <a:rPr lang="es-ES" dirty="0"/>
              <a:t>Aborto </a:t>
            </a:r>
            <a:r>
              <a:rPr lang="es-ES" b="1" dirty="0"/>
              <a:t>espontaneo</a:t>
            </a:r>
            <a:r>
              <a:rPr lang="es-ES" dirty="0"/>
              <a:t>, P018</a:t>
            </a:r>
          </a:p>
          <a:p>
            <a:pPr>
              <a:buFont typeface="Arial" charset="0"/>
              <a:buChar char="•"/>
              <a:defRPr/>
            </a:pPr>
            <a:endParaRPr lang="es-ES" dirty="0"/>
          </a:p>
          <a:p>
            <a:pPr lvl="1">
              <a:buFont typeface="Wingdings" pitchFamily="2" charset="2"/>
              <a:buChar char="Ø"/>
              <a:defRPr/>
            </a:pPr>
            <a:r>
              <a:rPr lang="es-ES" sz="1600" dirty="0"/>
              <a:t>Completo</a:t>
            </a:r>
          </a:p>
          <a:p>
            <a:pPr lvl="1">
              <a:buFont typeface="Wingdings" pitchFamily="2" charset="2"/>
              <a:buChar char="Ø"/>
              <a:defRPr/>
            </a:pPr>
            <a:r>
              <a:rPr lang="es-ES" sz="1600" dirty="0"/>
              <a:t>Incompleto</a:t>
            </a:r>
          </a:p>
          <a:p>
            <a:pPr lvl="1">
              <a:buFont typeface="Wingdings" pitchFamily="2" charset="2"/>
              <a:buChar char="Ø"/>
              <a:defRPr/>
            </a:pPr>
            <a:r>
              <a:rPr lang="es-ES" sz="1600" dirty="0"/>
              <a:t>Aborto SAI</a:t>
            </a:r>
          </a:p>
          <a:p>
            <a:pPr lvl="1">
              <a:buFont typeface="Wingdings" pitchFamily="2" charset="2"/>
              <a:buChar char="Ø"/>
              <a:defRPr/>
            </a:pPr>
            <a:r>
              <a:rPr lang="es-ES" sz="1600" dirty="0"/>
              <a:t>Hemorragia del primer trimestre</a:t>
            </a:r>
          </a:p>
          <a:p>
            <a:pPr lvl="1">
              <a:buFont typeface="Wingdings" pitchFamily="2" charset="2"/>
              <a:buChar char="Ø"/>
              <a:defRPr/>
            </a:pPr>
            <a:endParaRPr lang="es-ES" sz="1600" dirty="0"/>
          </a:p>
          <a:p>
            <a:pPr>
              <a:buFont typeface="Arial" charset="0"/>
              <a:buChar char="•"/>
              <a:defRPr/>
            </a:pPr>
            <a:r>
              <a:rPr lang="es-ES" dirty="0"/>
              <a:t>Aborto </a:t>
            </a:r>
            <a:r>
              <a:rPr lang="es-ES" b="1" dirty="0"/>
              <a:t>provocado</a:t>
            </a:r>
            <a:r>
              <a:rPr lang="es-ES" dirty="0"/>
              <a:t>, P964</a:t>
            </a:r>
          </a:p>
          <a:p>
            <a:pPr>
              <a:buFont typeface="Arial" charset="0"/>
              <a:buChar char="•"/>
              <a:defRPr/>
            </a:pPr>
            <a:endParaRPr lang="es-ES" dirty="0"/>
          </a:p>
          <a:p>
            <a:pPr lvl="1">
              <a:buFont typeface="Wingdings" pitchFamily="2" charset="2"/>
              <a:buChar char="Ø"/>
              <a:defRPr/>
            </a:pPr>
            <a:r>
              <a:rPr lang="es-ES" sz="1600" dirty="0"/>
              <a:t>Inducido</a:t>
            </a:r>
          </a:p>
          <a:p>
            <a:pPr lvl="1">
              <a:buFont typeface="Wingdings" pitchFamily="2" charset="2"/>
              <a:buChar char="Ø"/>
              <a:defRPr/>
            </a:pPr>
            <a:r>
              <a:rPr lang="es-ES" sz="1600" dirty="0"/>
              <a:t>Aborto con causa probable de muerte violenta</a:t>
            </a:r>
          </a:p>
          <a:p>
            <a:pPr>
              <a:buFont typeface="Arial" charset="0"/>
              <a:buChar char="•"/>
              <a:defRPr/>
            </a:pPr>
            <a:endParaRPr lang="es-ES" sz="1600" dirty="0"/>
          </a:p>
          <a:p>
            <a:pPr>
              <a:buFont typeface="Arial" charset="0"/>
              <a:buChar char="•"/>
              <a:defRPr/>
            </a:pPr>
            <a:r>
              <a:rPr lang="es-ES" dirty="0"/>
              <a:t>Aborto medico y/o </a:t>
            </a:r>
            <a:r>
              <a:rPr lang="es-ES" b="1" dirty="0"/>
              <a:t>terapéutico</a:t>
            </a:r>
            <a:r>
              <a:rPr lang="es-ES" dirty="0"/>
              <a:t>, P97 código adicional, P964 </a:t>
            </a:r>
            <a:r>
              <a:rPr lang="es-ES" sz="1200" dirty="0"/>
              <a:t>básica</a:t>
            </a:r>
          </a:p>
          <a:p>
            <a:pPr>
              <a:buFont typeface="Arial" charset="0"/>
              <a:buChar char="•"/>
              <a:defRPr/>
            </a:pPr>
            <a:endParaRPr lang="es-ES" sz="1100" dirty="0"/>
          </a:p>
          <a:p>
            <a:pPr>
              <a:buFont typeface="Arial" charset="0"/>
              <a:buChar char="•"/>
              <a:defRPr/>
            </a:pPr>
            <a:r>
              <a:rPr lang="es-ES" dirty="0"/>
              <a:t>Aborto de causa </a:t>
            </a:r>
            <a:r>
              <a:rPr lang="es-ES" b="1" dirty="0"/>
              <a:t>indeterminada</a:t>
            </a:r>
            <a:r>
              <a:rPr lang="es-ES" dirty="0"/>
              <a:t> y en estudio, P95</a:t>
            </a:r>
          </a:p>
          <a:p>
            <a:pPr lvl="1">
              <a:defRPr/>
            </a:pPr>
            <a:endParaRPr lang="es-ES" sz="1000" dirty="0"/>
          </a:p>
        </p:txBody>
      </p:sp>
      <p:sp>
        <p:nvSpPr>
          <p:cNvPr id="27651" name="2 CuadroTexto"/>
          <p:cNvSpPr txBox="1">
            <a:spLocks noChangeArrowheads="1"/>
          </p:cNvSpPr>
          <p:nvPr/>
        </p:nvSpPr>
        <p:spPr bwMode="auto">
          <a:xfrm>
            <a:off x="2357438" y="914400"/>
            <a:ext cx="4572000" cy="400050"/>
          </a:xfrm>
          <a:prstGeom prst="rect">
            <a:avLst/>
          </a:prstGeom>
          <a:noFill/>
          <a:ln w="9525">
            <a:noFill/>
            <a:miter lim="800000"/>
            <a:headEnd/>
            <a:tailEnd/>
          </a:ln>
        </p:spPr>
        <p:txBody>
          <a:bodyPr>
            <a:spAutoFit/>
          </a:bodyPr>
          <a:lstStyle/>
          <a:p>
            <a:pPr algn="ctr">
              <a:defRPr/>
            </a:pPr>
            <a:r>
              <a:rPr lang="es-ES" sz="2000" b="1" dirty="0">
                <a:solidFill>
                  <a:srgbClr val="0070C0"/>
                </a:solidFill>
              </a:rPr>
              <a:t>CERTIFICACION DEL ABORTO</a:t>
            </a:r>
          </a:p>
        </p:txBody>
      </p:sp>
    </p:spTree>
    <p:extLst>
      <p:ext uri="{BB962C8B-B14F-4D97-AF65-F5344CB8AC3E}">
        <p14:creationId xmlns="" xmlns:p14="http://schemas.microsoft.com/office/powerpoint/2010/main" val="41654821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028"/>
          <p:cNvSpPr>
            <a:spLocks noChangeArrowheads="1"/>
          </p:cNvSpPr>
          <p:nvPr/>
        </p:nvSpPr>
        <p:spPr bwMode="auto">
          <a:xfrm>
            <a:off x="1047750" y="1857375"/>
            <a:ext cx="7096125" cy="3567113"/>
          </a:xfrm>
          <a:prstGeom prst="rect">
            <a:avLst/>
          </a:prstGeom>
          <a:noFill/>
          <a:ln w="12700">
            <a:solidFill>
              <a:schemeClr val="accent1">
                <a:lumMod val="50000"/>
              </a:schemeClr>
            </a:solidFill>
            <a:miter lim="800000"/>
            <a:headEnd/>
            <a:tailEnd/>
          </a:ln>
        </p:spPr>
        <p:txBody>
          <a:bodyPr>
            <a:spAutoFit/>
          </a:bodyPr>
          <a:lstStyle/>
          <a:p>
            <a:pPr eaLnBrk="0" hangingPunct="0">
              <a:lnSpc>
                <a:spcPct val="105000"/>
              </a:lnSpc>
              <a:spcBef>
                <a:spcPct val="50000"/>
              </a:spcBef>
              <a:buSzPct val="120000"/>
              <a:buFont typeface="Arial" charset="0"/>
              <a:buChar char="•"/>
              <a:tabLst>
                <a:tab pos="280988" algn="l"/>
              </a:tabLst>
              <a:defRPr/>
            </a:pPr>
            <a:r>
              <a:rPr lang="es-ES_tradnl" sz="2000" dirty="0">
                <a:solidFill>
                  <a:srgbClr val="000000"/>
                </a:solidFill>
                <a:cs typeface="Arial" charset="0"/>
              </a:rPr>
              <a:t>	</a:t>
            </a:r>
            <a:r>
              <a:rPr lang="es-ES_tradnl" sz="1900" dirty="0">
                <a:solidFill>
                  <a:srgbClr val="000000"/>
                </a:solidFill>
                <a:cs typeface="Arial" charset="0"/>
              </a:rPr>
              <a:t>Insuficiencia respiratoria</a:t>
            </a:r>
          </a:p>
          <a:p>
            <a:pPr eaLnBrk="0" hangingPunct="0">
              <a:lnSpc>
                <a:spcPct val="105000"/>
              </a:lnSpc>
              <a:spcBef>
                <a:spcPct val="50000"/>
              </a:spcBef>
              <a:buSzPct val="120000"/>
              <a:buFont typeface="Arial" charset="0"/>
              <a:buChar char="•"/>
              <a:tabLst>
                <a:tab pos="280988" algn="l"/>
              </a:tabLst>
              <a:defRPr/>
            </a:pPr>
            <a:r>
              <a:rPr lang="es-ES_tradnl" sz="1900" dirty="0">
                <a:solidFill>
                  <a:srgbClr val="000000"/>
                </a:solidFill>
                <a:cs typeface="Arial" charset="0"/>
              </a:rPr>
              <a:t>	Dificultad respiratoria del recién nacido</a:t>
            </a:r>
          </a:p>
          <a:p>
            <a:pPr eaLnBrk="0" hangingPunct="0">
              <a:lnSpc>
                <a:spcPct val="105000"/>
              </a:lnSpc>
              <a:spcBef>
                <a:spcPct val="50000"/>
              </a:spcBef>
              <a:buSzPct val="120000"/>
              <a:buFont typeface="Arial" charset="0"/>
              <a:buChar char="•"/>
              <a:tabLst>
                <a:tab pos="280988" algn="l"/>
              </a:tabLst>
              <a:defRPr/>
            </a:pPr>
            <a:r>
              <a:rPr lang="es-ES_tradnl" sz="1900" dirty="0">
                <a:solidFill>
                  <a:srgbClr val="000000"/>
                </a:solidFill>
                <a:cs typeface="Arial" charset="0"/>
              </a:rPr>
              <a:t>	Membrana hialina</a:t>
            </a:r>
          </a:p>
          <a:p>
            <a:pPr eaLnBrk="0" hangingPunct="0">
              <a:lnSpc>
                <a:spcPct val="105000"/>
              </a:lnSpc>
              <a:spcBef>
                <a:spcPct val="50000"/>
              </a:spcBef>
              <a:buSzPct val="120000"/>
              <a:buFont typeface="Arial" charset="0"/>
              <a:buChar char="•"/>
              <a:tabLst>
                <a:tab pos="280988" algn="l"/>
              </a:tabLst>
              <a:defRPr/>
            </a:pPr>
            <a:r>
              <a:rPr lang="es-ES_tradnl" sz="1900" dirty="0">
                <a:solidFill>
                  <a:srgbClr val="000000"/>
                </a:solidFill>
                <a:cs typeface="Arial" charset="0"/>
              </a:rPr>
              <a:t>	Inmadurez  pulmonar</a:t>
            </a:r>
          </a:p>
          <a:p>
            <a:pPr eaLnBrk="0" hangingPunct="0">
              <a:lnSpc>
                <a:spcPct val="105000"/>
              </a:lnSpc>
              <a:spcBef>
                <a:spcPct val="50000"/>
              </a:spcBef>
              <a:buSzPct val="120000"/>
              <a:buFont typeface="Arial" charset="0"/>
              <a:buChar char="•"/>
              <a:tabLst>
                <a:tab pos="280988" algn="l"/>
              </a:tabLst>
              <a:defRPr/>
            </a:pPr>
            <a:r>
              <a:rPr lang="es-ES_tradnl" sz="1900" dirty="0">
                <a:solidFill>
                  <a:srgbClr val="000000"/>
                </a:solidFill>
                <a:cs typeface="Arial" charset="0"/>
              </a:rPr>
              <a:t>	Displasia broncopulmonar</a:t>
            </a:r>
          </a:p>
          <a:p>
            <a:pPr eaLnBrk="0" hangingPunct="0">
              <a:lnSpc>
                <a:spcPct val="105000"/>
              </a:lnSpc>
              <a:spcBef>
                <a:spcPct val="50000"/>
              </a:spcBef>
              <a:buSzPct val="120000"/>
              <a:buFont typeface="Arial" charset="0"/>
              <a:buChar char="•"/>
              <a:tabLst>
                <a:tab pos="280988" algn="l"/>
              </a:tabLst>
              <a:defRPr/>
            </a:pPr>
            <a:r>
              <a:rPr lang="es-ES_tradnl" sz="1900" dirty="0">
                <a:solidFill>
                  <a:srgbClr val="000000"/>
                </a:solidFill>
                <a:cs typeface="Arial" charset="0"/>
              </a:rPr>
              <a:t>	Hipoglicemia neonatal</a:t>
            </a:r>
          </a:p>
          <a:p>
            <a:pPr eaLnBrk="0" hangingPunct="0">
              <a:lnSpc>
                <a:spcPct val="105000"/>
              </a:lnSpc>
              <a:spcBef>
                <a:spcPct val="50000"/>
              </a:spcBef>
              <a:buSzPct val="120000"/>
              <a:buFont typeface="Arial" charset="0"/>
              <a:buChar char="•"/>
              <a:tabLst>
                <a:tab pos="280988" algn="l"/>
              </a:tabLst>
              <a:defRPr/>
            </a:pPr>
            <a:r>
              <a:rPr lang="es-ES_tradnl" sz="1900" dirty="0">
                <a:solidFill>
                  <a:srgbClr val="000000"/>
                </a:solidFill>
                <a:cs typeface="Arial" charset="0"/>
              </a:rPr>
              <a:t>	Enterocolitis</a:t>
            </a:r>
          </a:p>
          <a:p>
            <a:pPr eaLnBrk="0" hangingPunct="0">
              <a:lnSpc>
                <a:spcPct val="105000"/>
              </a:lnSpc>
              <a:spcBef>
                <a:spcPct val="50000"/>
              </a:spcBef>
              <a:buSzPct val="120000"/>
              <a:buFont typeface="Arial" charset="0"/>
              <a:buChar char="•"/>
              <a:tabLst>
                <a:tab pos="280988" algn="l"/>
              </a:tabLst>
              <a:defRPr/>
            </a:pPr>
            <a:r>
              <a:rPr lang="es-ES_tradnl" sz="1900" dirty="0">
                <a:solidFill>
                  <a:srgbClr val="000000"/>
                </a:solidFill>
                <a:cs typeface="Arial" charset="0"/>
              </a:rPr>
              <a:t>	</a:t>
            </a:r>
            <a:r>
              <a:rPr lang="es-ES_tradnl" sz="1900" dirty="0" smtClean="0">
                <a:solidFill>
                  <a:srgbClr val="000000"/>
                </a:solidFill>
                <a:cs typeface="Arial" charset="0"/>
              </a:rPr>
              <a:t>Patologías </a:t>
            </a:r>
            <a:r>
              <a:rPr lang="es-ES_tradnl" sz="1900" dirty="0">
                <a:solidFill>
                  <a:srgbClr val="000000"/>
                </a:solidFill>
                <a:cs typeface="Arial" charset="0"/>
              </a:rPr>
              <a:t>exclusivas para certificar muertes </a:t>
            </a:r>
            <a:r>
              <a:rPr lang="es-ES_tradnl" sz="1900" dirty="0" smtClean="0">
                <a:solidFill>
                  <a:srgbClr val="000000"/>
                </a:solidFill>
                <a:cs typeface="Arial" charset="0"/>
              </a:rPr>
              <a:t>neonatales</a:t>
            </a:r>
            <a:endParaRPr lang="es-ES_tradnl" sz="1900" dirty="0">
              <a:solidFill>
                <a:srgbClr val="000000"/>
              </a:solidFill>
              <a:cs typeface="Times New Roman" pitchFamily="18" charset="0"/>
            </a:endParaRPr>
          </a:p>
        </p:txBody>
      </p:sp>
      <p:sp>
        <p:nvSpPr>
          <p:cNvPr id="28675" name="2 CuadroTexto"/>
          <p:cNvSpPr txBox="1">
            <a:spLocks noChangeArrowheads="1"/>
          </p:cNvSpPr>
          <p:nvPr/>
        </p:nvSpPr>
        <p:spPr bwMode="auto">
          <a:xfrm>
            <a:off x="2714625" y="1000125"/>
            <a:ext cx="4176713"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sz="2000" b="1">
                <a:solidFill>
                  <a:srgbClr val="C00000"/>
                </a:solidFill>
              </a:rPr>
              <a:t>NO USAR PARA MUERTE FETAL</a:t>
            </a:r>
          </a:p>
        </p:txBody>
      </p:sp>
    </p:spTree>
    <p:extLst>
      <p:ext uri="{BB962C8B-B14F-4D97-AF65-F5344CB8AC3E}">
        <p14:creationId xmlns="" xmlns:p14="http://schemas.microsoft.com/office/powerpoint/2010/main" val="13909123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defuncionultim4 copy"/>
          <p:cNvPicPr>
            <a:picLocks noChangeAspect="1" noChangeArrowheads="1"/>
          </p:cNvPicPr>
          <p:nvPr/>
        </p:nvPicPr>
        <p:blipFill>
          <a:blip r:embed="rId2">
            <a:extLst>
              <a:ext uri="{28A0092B-C50C-407E-A947-70E740481C1C}">
                <a14:useLocalDpi xmlns="" xmlns:a14="http://schemas.microsoft.com/office/drawing/2010/main" val="0"/>
              </a:ext>
            </a:extLst>
          </a:blip>
          <a:srcRect l="9201" t="51138" r="9833" b="25008"/>
          <a:stretch>
            <a:fillRect/>
          </a:stretch>
        </p:blipFill>
        <p:spPr bwMode="auto">
          <a:xfrm>
            <a:off x="1187450" y="694459"/>
            <a:ext cx="7696200" cy="5283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2565400"/>
            <a:ext cx="2303462"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       </a:t>
            </a:r>
            <a:r>
              <a:rPr lang="es-CO" sz="2000" dirty="0">
                <a:solidFill>
                  <a:schemeClr val="accent1">
                    <a:lumMod val="25000"/>
                  </a:schemeClr>
                </a:solidFill>
                <a:latin typeface="Tahoma" pitchFamily="34" charset="0"/>
              </a:rPr>
              <a:t>fetal</a:t>
            </a:r>
            <a:endParaRPr lang="es-ES" sz="2000" dirty="0">
              <a:solidFill>
                <a:schemeClr val="accent1">
                  <a:lumMod val="25000"/>
                </a:schemeClr>
              </a:solidFill>
              <a:latin typeface="Tahoma" pitchFamily="34" charset="0"/>
            </a:endParaRPr>
          </a:p>
        </p:txBody>
      </p:sp>
      <p:sp>
        <p:nvSpPr>
          <p:cNvPr id="111621" name="Rectangle 5"/>
          <p:cNvSpPr>
            <a:spLocks noChangeArrowheads="1"/>
          </p:cNvSpPr>
          <p:nvPr/>
        </p:nvSpPr>
        <p:spPr bwMode="auto">
          <a:xfrm>
            <a:off x="3419475" y="2936009"/>
            <a:ext cx="2376488"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   </a:t>
            </a:r>
            <a:r>
              <a:rPr lang="es-CO" sz="2000" dirty="0">
                <a:solidFill>
                  <a:schemeClr val="accent1">
                    <a:lumMod val="25000"/>
                  </a:schemeClr>
                </a:solidFill>
                <a:latin typeface="Tahoma" pitchFamily="34" charset="0"/>
              </a:rPr>
              <a:t>materna</a:t>
            </a:r>
            <a:endParaRPr lang="es-ES" sz="2000" dirty="0">
              <a:solidFill>
                <a:schemeClr val="accent1">
                  <a:lumMod val="25000"/>
                </a:schemeClr>
              </a:solidFill>
              <a:latin typeface="Tahoma" pitchFamily="34" charset="0"/>
            </a:endParaRPr>
          </a:p>
        </p:txBody>
      </p:sp>
    </p:spTree>
    <p:extLst>
      <p:ext uri="{BB962C8B-B14F-4D97-AF65-F5344CB8AC3E}">
        <p14:creationId xmlns="" xmlns:p14="http://schemas.microsoft.com/office/powerpoint/2010/main" val="26059436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iterate type="wd">
                                    <p:tmPct val="100000"/>
                                  </p:iterate>
                                  <p:childTnLst>
                                    <p:set>
                                      <p:cBhvr>
                                        <p:cTn id="12" dur="1" fill="hold">
                                          <p:stCondLst>
                                            <p:cond delay="0"/>
                                          </p:stCondLst>
                                        </p:cTn>
                                        <p:tgtEl>
                                          <p:spTgt spid="111621"/>
                                        </p:tgtEl>
                                        <p:attrNameLst>
                                          <p:attrName>style.visibility</p:attrName>
                                        </p:attrNameLst>
                                      </p:cBhvr>
                                      <p:to>
                                        <p:strVal val="visible"/>
                                      </p:to>
                                    </p:set>
                                    <p:anim calcmode="lin" valueType="num">
                                      <p:cBhvr additive="base">
                                        <p:cTn id="13" dur="300" fill="hold"/>
                                        <p:tgtEl>
                                          <p:spTgt spid="111621"/>
                                        </p:tgtEl>
                                        <p:attrNameLst>
                                          <p:attrName>ppt_x</p:attrName>
                                        </p:attrNameLst>
                                      </p:cBhvr>
                                      <p:tavLst>
                                        <p:tav tm="0">
                                          <p:val>
                                            <p:strVal val="#ppt_x"/>
                                          </p:val>
                                        </p:tav>
                                        <p:tav tm="100000">
                                          <p:val>
                                            <p:strVal val="#ppt_x"/>
                                          </p:val>
                                        </p:tav>
                                      </p:tavLst>
                                    </p:anim>
                                    <p:anim calcmode="lin" valueType="num">
                                      <p:cBhvr additive="base">
                                        <p:cTn id="14"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P spid="111621"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defuncionultim4 copy"/>
          <p:cNvPicPr>
            <a:picLocks noChangeAspect="1" noChangeArrowheads="1"/>
          </p:cNvPicPr>
          <p:nvPr/>
        </p:nvPicPr>
        <p:blipFill>
          <a:blip r:embed="rId2">
            <a:extLst>
              <a:ext uri="{28A0092B-C50C-407E-A947-70E740481C1C}">
                <a14:useLocalDpi xmlns="" xmlns:a14="http://schemas.microsoft.com/office/drawing/2010/main" val="0"/>
              </a:ext>
            </a:extLst>
          </a:blip>
          <a:srcRect l="9201" t="51138" r="9833" b="25008"/>
          <a:stretch>
            <a:fillRect/>
          </a:stretch>
        </p:blipFill>
        <p:spPr bwMode="auto">
          <a:xfrm>
            <a:off x="1187450" y="765175"/>
            <a:ext cx="7696200" cy="5283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2565400"/>
            <a:ext cx="3816350"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       </a:t>
            </a:r>
            <a:r>
              <a:rPr lang="es-CO" sz="2000" dirty="0">
                <a:solidFill>
                  <a:schemeClr val="accent1">
                    <a:lumMod val="25000"/>
                  </a:schemeClr>
                </a:solidFill>
                <a:latin typeface="Tahoma" pitchFamily="34" charset="0"/>
              </a:rPr>
              <a:t>hipoxia intrauterina</a:t>
            </a:r>
            <a:endParaRPr lang="es-ES" sz="2000" dirty="0">
              <a:solidFill>
                <a:schemeClr val="accent1">
                  <a:lumMod val="25000"/>
                </a:schemeClr>
              </a:solidFill>
              <a:latin typeface="Tahoma" pitchFamily="34" charset="0"/>
            </a:endParaRPr>
          </a:p>
        </p:txBody>
      </p:sp>
      <p:sp>
        <p:nvSpPr>
          <p:cNvPr id="111620" name="Rectangle 4"/>
          <p:cNvSpPr>
            <a:spLocks noChangeArrowheads="1"/>
          </p:cNvSpPr>
          <p:nvPr/>
        </p:nvSpPr>
        <p:spPr bwMode="auto">
          <a:xfrm>
            <a:off x="3200400" y="2997200"/>
            <a:ext cx="3819525"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      </a:t>
            </a:r>
            <a:r>
              <a:rPr lang="es-CO" sz="2000" dirty="0">
                <a:solidFill>
                  <a:schemeClr val="accent1">
                    <a:lumMod val="25000"/>
                  </a:schemeClr>
                </a:solidFill>
                <a:latin typeface="Tahoma" pitchFamily="34" charset="0"/>
              </a:rPr>
              <a:t>insuficiencia placentaria</a:t>
            </a:r>
            <a:endParaRPr lang="es-ES" sz="2000" dirty="0">
              <a:solidFill>
                <a:schemeClr val="accent1">
                  <a:lumMod val="25000"/>
                </a:schemeClr>
              </a:solidFill>
              <a:latin typeface="Tahoma" pitchFamily="34" charset="0"/>
            </a:endParaRPr>
          </a:p>
        </p:txBody>
      </p:sp>
      <p:sp>
        <p:nvSpPr>
          <p:cNvPr id="111621" name="Rectangle 5"/>
          <p:cNvSpPr>
            <a:spLocks noChangeArrowheads="1"/>
          </p:cNvSpPr>
          <p:nvPr/>
        </p:nvSpPr>
        <p:spPr bwMode="auto">
          <a:xfrm>
            <a:off x="3419475" y="3500438"/>
            <a:ext cx="3673475"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   </a:t>
            </a:r>
            <a:r>
              <a:rPr lang="es-CO" sz="2000" dirty="0">
                <a:solidFill>
                  <a:schemeClr val="accent1">
                    <a:lumMod val="25000"/>
                  </a:schemeClr>
                </a:solidFill>
                <a:latin typeface="Tahoma" pitchFamily="34" charset="0"/>
              </a:rPr>
              <a:t>preeclampsia </a:t>
            </a:r>
            <a:endParaRPr lang="es-ES" sz="2000" dirty="0">
              <a:solidFill>
                <a:schemeClr val="accent1">
                  <a:lumMod val="25000"/>
                </a:schemeClr>
              </a:solidFill>
              <a:latin typeface="Tahoma" pitchFamily="34" charset="0"/>
            </a:endParaRPr>
          </a:p>
        </p:txBody>
      </p:sp>
    </p:spTree>
    <p:extLst>
      <p:ext uri="{BB962C8B-B14F-4D97-AF65-F5344CB8AC3E}">
        <p14:creationId xmlns="" xmlns:p14="http://schemas.microsoft.com/office/powerpoint/2010/main" val="15991154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20"/>
                                        </p:tgtEl>
                                        <p:attrNameLst>
                                          <p:attrName>style.visibility</p:attrName>
                                        </p:attrNameLst>
                                      </p:cBhvr>
                                      <p:to>
                                        <p:strVal val="visible"/>
                                      </p:to>
                                    </p:set>
                                    <p:anim calcmode="lin" valueType="num">
                                      <p:cBhvr additive="base">
                                        <p:cTn id="13" dur="500" fill="hold"/>
                                        <p:tgtEl>
                                          <p:spTgt spid="111620"/>
                                        </p:tgtEl>
                                        <p:attrNameLst>
                                          <p:attrName>ppt_x</p:attrName>
                                        </p:attrNameLst>
                                      </p:cBhvr>
                                      <p:tavLst>
                                        <p:tav tm="0">
                                          <p:val>
                                            <p:strVal val="0-#ppt_w/2"/>
                                          </p:val>
                                        </p:tav>
                                        <p:tav tm="100000">
                                          <p:val>
                                            <p:strVal val="#ppt_x"/>
                                          </p:val>
                                        </p:tav>
                                      </p:tavLst>
                                    </p:anim>
                                    <p:anim calcmode="lin" valueType="num">
                                      <p:cBhvr additive="base">
                                        <p:cTn id="14"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iterate type="wd">
                                    <p:tmPct val="100000"/>
                                  </p:iterate>
                                  <p:childTnLst>
                                    <p:set>
                                      <p:cBhvr>
                                        <p:cTn id="18" dur="1" fill="hold">
                                          <p:stCondLst>
                                            <p:cond delay="0"/>
                                          </p:stCondLst>
                                        </p:cTn>
                                        <p:tgtEl>
                                          <p:spTgt spid="111621"/>
                                        </p:tgtEl>
                                        <p:attrNameLst>
                                          <p:attrName>style.visibility</p:attrName>
                                        </p:attrNameLst>
                                      </p:cBhvr>
                                      <p:to>
                                        <p:strVal val="visible"/>
                                      </p:to>
                                    </p:set>
                                    <p:anim calcmode="lin" valueType="num">
                                      <p:cBhvr additive="base">
                                        <p:cTn id="19" dur="300" fill="hold"/>
                                        <p:tgtEl>
                                          <p:spTgt spid="111621"/>
                                        </p:tgtEl>
                                        <p:attrNameLst>
                                          <p:attrName>ppt_x</p:attrName>
                                        </p:attrNameLst>
                                      </p:cBhvr>
                                      <p:tavLst>
                                        <p:tav tm="0">
                                          <p:val>
                                            <p:strVal val="#ppt_x"/>
                                          </p:val>
                                        </p:tav>
                                        <p:tav tm="100000">
                                          <p:val>
                                            <p:strVal val="#ppt_x"/>
                                          </p:val>
                                        </p:tav>
                                      </p:tavLst>
                                    </p:anim>
                                    <p:anim calcmode="lin" valueType="num">
                                      <p:cBhvr additive="base">
                                        <p:cTn id="20"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P spid="111620" grpId="0" autoUpdateAnimBg="0"/>
      <p:bldP spid="111621"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1187450" y="1773238"/>
            <a:ext cx="7696200" cy="4275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3141663"/>
            <a:ext cx="381635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r>
              <a:rPr lang="es-CO" sz="2000">
                <a:solidFill>
                  <a:srgbClr val="C00000"/>
                </a:solidFill>
                <a:latin typeface="Tahoma" pitchFamily="34" charset="0"/>
              </a:rPr>
              <a:t>muerte fetal</a:t>
            </a:r>
            <a:endParaRPr lang="es-ES" sz="2000">
              <a:solidFill>
                <a:srgbClr val="C00000"/>
              </a:solidFill>
              <a:latin typeface="Tahoma" pitchFamily="34" charset="0"/>
            </a:endParaRPr>
          </a:p>
        </p:txBody>
      </p:sp>
      <p:sp>
        <p:nvSpPr>
          <p:cNvPr id="32772" name="3 CuadroTexto"/>
          <p:cNvSpPr txBox="1">
            <a:spLocks noChangeArrowheads="1"/>
          </p:cNvSpPr>
          <p:nvPr/>
        </p:nvSpPr>
        <p:spPr bwMode="auto">
          <a:xfrm>
            <a:off x="3276600" y="836613"/>
            <a:ext cx="3167063"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b="1">
                <a:solidFill>
                  <a:srgbClr val="C00000"/>
                </a:solidFill>
              </a:rPr>
              <a:t>MAL DILIGENCIADO</a:t>
            </a:r>
          </a:p>
        </p:txBody>
      </p:sp>
    </p:spTree>
    <p:extLst>
      <p:ext uri="{BB962C8B-B14F-4D97-AF65-F5344CB8AC3E}">
        <p14:creationId xmlns="" xmlns:p14="http://schemas.microsoft.com/office/powerpoint/2010/main" val="23791191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defuncionultim4 copy"/>
          <p:cNvPicPr>
            <a:picLocks noChangeAspect="1" noChangeArrowheads="1"/>
          </p:cNvPicPr>
          <p:nvPr/>
        </p:nvPicPr>
        <p:blipFill>
          <a:blip r:embed="rId2">
            <a:extLst>
              <a:ext uri="{28A0092B-C50C-407E-A947-70E740481C1C}">
                <a14:useLocalDpi xmlns="" xmlns:a14="http://schemas.microsoft.com/office/drawing/2010/main" val="0"/>
              </a:ext>
            </a:extLst>
          </a:blip>
          <a:srcRect l="9201" t="51138" r="9833" b="25008"/>
          <a:stretch>
            <a:fillRect/>
          </a:stretch>
        </p:blipFill>
        <p:spPr bwMode="auto">
          <a:xfrm>
            <a:off x="1187450" y="765175"/>
            <a:ext cx="7696200" cy="5283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2565400"/>
            <a:ext cx="3816350"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       </a:t>
            </a:r>
            <a:r>
              <a:rPr lang="es-CO" sz="2000" dirty="0">
                <a:solidFill>
                  <a:schemeClr val="accent1">
                    <a:lumMod val="25000"/>
                  </a:schemeClr>
                </a:solidFill>
                <a:latin typeface="Tahoma" pitchFamily="34" charset="0"/>
              </a:rPr>
              <a:t>aborto espontaneo</a:t>
            </a:r>
            <a:endParaRPr lang="es-ES" sz="2000" dirty="0">
              <a:solidFill>
                <a:schemeClr val="accent1">
                  <a:lumMod val="25000"/>
                </a:schemeClr>
              </a:solidFill>
              <a:latin typeface="Tahoma" pitchFamily="34" charset="0"/>
            </a:endParaRPr>
          </a:p>
        </p:txBody>
      </p:sp>
    </p:spTree>
    <p:extLst>
      <p:ext uri="{BB962C8B-B14F-4D97-AF65-F5344CB8AC3E}">
        <p14:creationId xmlns="" xmlns:p14="http://schemas.microsoft.com/office/powerpoint/2010/main" val="7419721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1187450" y="1557338"/>
            <a:ext cx="7696200" cy="4491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3068638"/>
            <a:ext cx="381635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r>
              <a:rPr lang="es-CO" sz="2000">
                <a:solidFill>
                  <a:srgbClr val="C00000"/>
                </a:solidFill>
                <a:latin typeface="Tahoma" pitchFamily="34" charset="0"/>
              </a:rPr>
              <a:t>aborto </a:t>
            </a:r>
            <a:endParaRPr lang="es-ES" sz="2000">
              <a:solidFill>
                <a:srgbClr val="C00000"/>
              </a:solidFill>
              <a:latin typeface="Tahoma" pitchFamily="34" charset="0"/>
            </a:endParaRPr>
          </a:p>
        </p:txBody>
      </p:sp>
      <p:sp>
        <p:nvSpPr>
          <p:cNvPr id="33796" name="3 CuadroTexto"/>
          <p:cNvSpPr txBox="1">
            <a:spLocks noChangeArrowheads="1"/>
          </p:cNvSpPr>
          <p:nvPr/>
        </p:nvSpPr>
        <p:spPr bwMode="auto">
          <a:xfrm>
            <a:off x="2555875" y="908050"/>
            <a:ext cx="453707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b="1">
                <a:solidFill>
                  <a:srgbClr val="C00000"/>
                </a:solidFill>
              </a:rPr>
              <a:t>MAL DILIGENCIADO</a:t>
            </a:r>
          </a:p>
        </p:txBody>
      </p:sp>
    </p:spTree>
    <p:extLst>
      <p:ext uri="{BB962C8B-B14F-4D97-AF65-F5344CB8AC3E}">
        <p14:creationId xmlns="" xmlns:p14="http://schemas.microsoft.com/office/powerpoint/2010/main" val="24525653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4 CuadroTexto"/>
          <p:cNvSpPr txBox="1">
            <a:spLocks noChangeArrowheads="1"/>
          </p:cNvSpPr>
          <p:nvPr/>
        </p:nvSpPr>
        <p:spPr bwMode="auto">
          <a:xfrm>
            <a:off x="2000250" y="965490"/>
            <a:ext cx="5451475" cy="400050"/>
          </a:xfrm>
          <a:prstGeom prst="rect">
            <a:avLst/>
          </a:prstGeom>
          <a:noFill/>
          <a:ln w="9525">
            <a:noFill/>
            <a:miter lim="800000"/>
            <a:headEnd/>
            <a:tailEnd/>
          </a:ln>
        </p:spPr>
        <p:txBody>
          <a:bodyPr>
            <a:spAutoFit/>
          </a:bodyPr>
          <a:lstStyle/>
          <a:p>
            <a:pPr algn="ctr">
              <a:defRPr/>
            </a:pPr>
            <a:r>
              <a:rPr lang="es-ES" sz="2000" b="1" dirty="0">
                <a:solidFill>
                  <a:srgbClr val="0070C0"/>
                </a:solidFill>
              </a:rPr>
              <a:t>CERTIFICACION MUERTE PERINATAL</a:t>
            </a:r>
          </a:p>
        </p:txBody>
      </p:sp>
      <p:sp>
        <p:nvSpPr>
          <p:cNvPr id="6" name="5 CuadroTexto"/>
          <p:cNvSpPr txBox="1"/>
          <p:nvPr/>
        </p:nvSpPr>
        <p:spPr>
          <a:xfrm>
            <a:off x="1000125" y="1557338"/>
            <a:ext cx="7000875" cy="3444020"/>
          </a:xfrm>
          <a:prstGeom prst="rect">
            <a:avLst/>
          </a:prstGeom>
          <a:noFill/>
          <a:ln w="19050">
            <a:solidFill>
              <a:schemeClr val="accent1">
                <a:lumMod val="50000"/>
              </a:schemeClr>
            </a:solidFill>
          </a:ln>
        </p:spPr>
        <p:txBody>
          <a:bodyPr>
            <a:spAutoFit/>
          </a:bodyPr>
          <a:lstStyle/>
          <a:p>
            <a:pPr marL="285750" indent="-285750">
              <a:lnSpc>
                <a:spcPct val="110000"/>
              </a:lnSpc>
              <a:buSzPct val="120000"/>
              <a:buFont typeface="Arial" pitchFamily="34" charset="0"/>
              <a:buChar char="•"/>
              <a:defRPr/>
            </a:pPr>
            <a:endParaRPr lang="es-ES_tradnl" dirty="0"/>
          </a:p>
          <a:p>
            <a:pPr marL="285750" indent="-285750" algn="just">
              <a:lnSpc>
                <a:spcPct val="110000"/>
              </a:lnSpc>
              <a:buSzPct val="120000"/>
              <a:defRPr/>
            </a:pPr>
            <a:r>
              <a:rPr lang="es-ES" dirty="0"/>
              <a:t>     Muerte perinatal</a:t>
            </a:r>
            <a:r>
              <a:rPr lang="es-ES" dirty="0">
                <a:solidFill>
                  <a:srgbClr val="0070C0"/>
                </a:solidFill>
              </a:rPr>
              <a:t> </a:t>
            </a:r>
            <a:r>
              <a:rPr lang="es-ES" dirty="0"/>
              <a:t>es la ocurrida entre la semana 22 de gestación (500gm) y el día 7 después del parto. </a:t>
            </a:r>
          </a:p>
          <a:p>
            <a:pPr marL="285750" indent="-285750">
              <a:lnSpc>
                <a:spcPct val="110000"/>
              </a:lnSpc>
              <a:buSzPct val="120000"/>
              <a:defRPr/>
            </a:pPr>
            <a:endParaRPr lang="es-ES" dirty="0"/>
          </a:p>
          <a:p>
            <a:pPr marL="742950" lvl="1" indent="-285750">
              <a:lnSpc>
                <a:spcPct val="110000"/>
              </a:lnSpc>
              <a:buSzPct val="120000"/>
              <a:buFont typeface="Arial" pitchFamily="34" charset="0"/>
              <a:buChar char="•"/>
              <a:defRPr/>
            </a:pPr>
            <a:r>
              <a:rPr lang="es-ES_tradnl" dirty="0"/>
              <a:t>Relación de la muerte con respecto al parto</a:t>
            </a:r>
          </a:p>
          <a:p>
            <a:pPr marL="742950" lvl="1" indent="-285750">
              <a:lnSpc>
                <a:spcPct val="110000"/>
              </a:lnSpc>
              <a:buSzPct val="120000"/>
              <a:buFont typeface="Arial" pitchFamily="34" charset="0"/>
              <a:buChar char="•"/>
              <a:defRPr/>
            </a:pPr>
            <a:r>
              <a:rPr lang="es-ES_tradnl" dirty="0"/>
              <a:t>Edad gestacional</a:t>
            </a:r>
          </a:p>
          <a:p>
            <a:pPr marL="742950" lvl="1" indent="-285750">
              <a:lnSpc>
                <a:spcPct val="110000"/>
              </a:lnSpc>
              <a:buSzPct val="120000"/>
              <a:buFont typeface="Arial" pitchFamily="34" charset="0"/>
              <a:buChar char="•"/>
              <a:defRPr/>
            </a:pPr>
            <a:r>
              <a:rPr lang="es-ES_tradnl" dirty="0"/>
              <a:t>Peso</a:t>
            </a:r>
          </a:p>
          <a:p>
            <a:pPr marL="742950" lvl="1" indent="-285750">
              <a:lnSpc>
                <a:spcPct val="110000"/>
              </a:lnSpc>
              <a:buSzPct val="120000"/>
              <a:buFont typeface="Arial" pitchFamily="34" charset="0"/>
              <a:buChar char="•"/>
              <a:defRPr/>
            </a:pPr>
            <a:r>
              <a:rPr lang="es-ES_tradnl" dirty="0"/>
              <a:t>Tipo de parto</a:t>
            </a:r>
          </a:p>
          <a:p>
            <a:pPr marL="742950" lvl="1" indent="-285750">
              <a:lnSpc>
                <a:spcPct val="110000"/>
              </a:lnSpc>
              <a:buSzPct val="120000"/>
              <a:buFont typeface="Arial" pitchFamily="34" charset="0"/>
              <a:buChar char="•"/>
              <a:defRPr/>
            </a:pPr>
            <a:r>
              <a:rPr lang="es-ES_tradnl" dirty="0"/>
              <a:t>Multiplicidad</a:t>
            </a:r>
          </a:p>
          <a:p>
            <a:pPr marL="742950" lvl="1" indent="-285750">
              <a:lnSpc>
                <a:spcPct val="110000"/>
              </a:lnSpc>
              <a:buSzPct val="120000"/>
              <a:buFont typeface="Arial" pitchFamily="34" charset="0"/>
              <a:buChar char="•"/>
              <a:defRPr/>
            </a:pPr>
            <a:r>
              <a:rPr lang="es-ES_tradnl" dirty="0" smtClean="0"/>
              <a:t>Peso </a:t>
            </a:r>
            <a:r>
              <a:rPr lang="es-ES_tradnl" dirty="0"/>
              <a:t>se clasifica en intervalos de 500.</a:t>
            </a:r>
          </a:p>
          <a:p>
            <a:pPr marL="285750" indent="-285750">
              <a:lnSpc>
                <a:spcPct val="110000"/>
              </a:lnSpc>
              <a:buSzPct val="120000"/>
              <a:defRPr/>
            </a:pPr>
            <a:endParaRPr lang="es-ES" dirty="0"/>
          </a:p>
        </p:txBody>
      </p:sp>
    </p:spTree>
    <p:extLst>
      <p:ext uri="{BB962C8B-B14F-4D97-AF65-F5344CB8AC3E}">
        <p14:creationId xmlns="" xmlns:p14="http://schemas.microsoft.com/office/powerpoint/2010/main" val="31534223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611188" y="1628775"/>
            <a:ext cx="8208962" cy="3646488"/>
          </a:xfrm>
          <a:prstGeom prst="rect">
            <a:avLst/>
          </a:prstGeom>
          <a:ln>
            <a:solidFill>
              <a:schemeClr val="accent1">
                <a:lumMod val="50000"/>
              </a:schemeClr>
            </a:solidFill>
          </a:ln>
        </p:spPr>
        <p:txBody>
          <a:bodyPr>
            <a:spAutoFit/>
          </a:bodyPr>
          <a:lstStyle/>
          <a:p>
            <a:pPr algn="just">
              <a:spcBef>
                <a:spcPct val="50000"/>
              </a:spcBef>
              <a:defRPr/>
            </a:pPr>
            <a:endParaRPr lang="es-ES" sz="2200" dirty="0">
              <a:latin typeface="+mn-lt"/>
            </a:endParaRPr>
          </a:p>
          <a:p>
            <a:pPr algn="just">
              <a:spcBef>
                <a:spcPct val="50000"/>
              </a:spcBef>
              <a:defRPr/>
            </a:pPr>
            <a:r>
              <a:rPr lang="es-ES" sz="2200" dirty="0">
                <a:latin typeface="+mn-lt"/>
              </a:rPr>
              <a:t>Se define como el estudio de la relación etiológica entre una exposición y la aparición de un efecto secundario:</a:t>
            </a:r>
          </a:p>
          <a:p>
            <a:pPr>
              <a:spcBef>
                <a:spcPts val="0"/>
              </a:spcBef>
              <a:defRPr/>
            </a:pPr>
            <a:r>
              <a:rPr lang="es-ES" sz="2200" dirty="0">
                <a:latin typeface="+mn-lt"/>
              </a:rPr>
              <a:t> </a:t>
            </a:r>
          </a:p>
          <a:p>
            <a:pPr lvl="1">
              <a:spcBef>
                <a:spcPts val="0"/>
              </a:spcBef>
              <a:buFont typeface="Arial" pitchFamily="34" charset="0"/>
              <a:buChar char="•"/>
              <a:defRPr/>
            </a:pPr>
            <a:r>
              <a:rPr lang="es-ES" sz="2200" dirty="0">
                <a:latin typeface="+mn-lt"/>
              </a:rPr>
              <a:t> Enfermedad</a:t>
            </a:r>
          </a:p>
          <a:p>
            <a:pPr lvl="1">
              <a:spcBef>
                <a:spcPts val="0"/>
              </a:spcBef>
              <a:buFont typeface="Arial" pitchFamily="34" charset="0"/>
              <a:buChar char="•"/>
              <a:defRPr/>
            </a:pPr>
            <a:r>
              <a:rPr lang="es-ES" sz="2200" dirty="0">
                <a:latin typeface="+mn-lt"/>
              </a:rPr>
              <a:t> Complicación</a:t>
            </a:r>
          </a:p>
          <a:p>
            <a:pPr lvl="1">
              <a:spcBef>
                <a:spcPts val="0"/>
              </a:spcBef>
              <a:buFont typeface="Arial" pitchFamily="34" charset="0"/>
              <a:buChar char="•"/>
              <a:defRPr/>
            </a:pPr>
            <a:r>
              <a:rPr lang="es-ES" sz="2200" dirty="0">
                <a:latin typeface="+mn-lt"/>
              </a:rPr>
              <a:t> Curación</a:t>
            </a:r>
          </a:p>
          <a:p>
            <a:pPr lvl="1">
              <a:spcBef>
                <a:spcPts val="0"/>
              </a:spcBef>
              <a:buFont typeface="Arial" pitchFamily="34" charset="0"/>
              <a:buChar char="•"/>
              <a:defRPr/>
            </a:pPr>
            <a:r>
              <a:rPr lang="es-ES" sz="2200" dirty="0">
                <a:latin typeface="+mn-lt"/>
              </a:rPr>
              <a:t> Protección</a:t>
            </a:r>
          </a:p>
          <a:p>
            <a:pPr lvl="1">
              <a:spcBef>
                <a:spcPts val="0"/>
              </a:spcBef>
              <a:buFont typeface="Arial" pitchFamily="34" charset="0"/>
              <a:buChar char="•"/>
              <a:defRPr/>
            </a:pPr>
            <a:r>
              <a:rPr lang="es-ES" sz="2200" dirty="0">
                <a:latin typeface="+mn-lt"/>
              </a:rPr>
              <a:t> Muerte</a:t>
            </a:r>
          </a:p>
          <a:p>
            <a:pPr lvl="1">
              <a:spcBef>
                <a:spcPts val="0"/>
              </a:spcBef>
              <a:defRPr/>
            </a:pPr>
            <a:endParaRPr lang="es-ES" sz="2200" dirty="0">
              <a:latin typeface="+mn-lt"/>
            </a:endParaRPr>
          </a:p>
        </p:txBody>
      </p:sp>
      <p:sp>
        <p:nvSpPr>
          <p:cNvPr id="3" name="2 CuadroTexto"/>
          <p:cNvSpPr txBox="1"/>
          <p:nvPr/>
        </p:nvSpPr>
        <p:spPr>
          <a:xfrm>
            <a:off x="3132138" y="1052513"/>
            <a:ext cx="3095625" cy="400050"/>
          </a:xfrm>
          <a:prstGeom prst="rect">
            <a:avLst/>
          </a:prstGeom>
          <a:noFill/>
        </p:spPr>
        <p:txBody>
          <a:bodyPr>
            <a:spAutoFit/>
          </a:bodyPr>
          <a:lstStyle/>
          <a:p>
            <a:pPr algn="ctr">
              <a:defRPr/>
            </a:pPr>
            <a:r>
              <a:rPr lang="es-ES" sz="2000" b="1" dirty="0">
                <a:solidFill>
                  <a:srgbClr val="0070C0"/>
                </a:solidFill>
              </a:rPr>
              <a:t>CAUSALIDAD</a:t>
            </a:r>
          </a:p>
        </p:txBody>
      </p:sp>
    </p:spTree>
    <p:extLst>
      <p:ext uri="{BB962C8B-B14F-4D97-AF65-F5344CB8AC3E}">
        <p14:creationId xmlns="" xmlns:p14="http://schemas.microsoft.com/office/powerpoint/2010/main" val="5911823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1187450" y="1557338"/>
            <a:ext cx="7696200" cy="4491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3068638"/>
            <a:ext cx="4868862" cy="307975"/>
          </a:xfrm>
          <a:prstGeom prst="rect">
            <a:avLst/>
          </a:prstGeom>
          <a:solidFill>
            <a:schemeClr val="bg1"/>
          </a:solidFill>
          <a:ln w="9525">
            <a:noFill/>
            <a:miter lim="800000"/>
            <a:headEnd/>
            <a:tailEnd/>
          </a:ln>
        </p:spPr>
        <p:txBody>
          <a:bodyPr>
            <a:spAutoFit/>
          </a:bodyPr>
          <a:lstStyle/>
          <a:p>
            <a:pPr>
              <a:defRPr/>
            </a:pPr>
            <a:r>
              <a:rPr lang="es-CO" sz="1400" dirty="0">
                <a:solidFill>
                  <a:schemeClr val="accent1">
                    <a:lumMod val="25000"/>
                  </a:schemeClr>
                </a:solidFill>
                <a:latin typeface="Tahoma" pitchFamily="34" charset="0"/>
              </a:rPr>
              <a:t>Enfermedad principal del feto o recién nacido</a:t>
            </a:r>
            <a:endParaRPr lang="es-ES" sz="1400" dirty="0">
              <a:solidFill>
                <a:schemeClr val="accent1">
                  <a:lumMod val="25000"/>
                </a:schemeClr>
              </a:solidFill>
              <a:latin typeface="Tahoma" pitchFamily="34" charset="0"/>
            </a:endParaRPr>
          </a:p>
        </p:txBody>
      </p:sp>
      <p:sp>
        <p:nvSpPr>
          <p:cNvPr id="35844" name="3 CuadroTexto"/>
          <p:cNvSpPr txBox="1">
            <a:spLocks noChangeArrowheads="1"/>
          </p:cNvSpPr>
          <p:nvPr/>
        </p:nvSpPr>
        <p:spPr bwMode="auto">
          <a:xfrm>
            <a:off x="2555875" y="908050"/>
            <a:ext cx="4537075" cy="369888"/>
          </a:xfrm>
          <a:prstGeom prst="rect">
            <a:avLst/>
          </a:prstGeom>
          <a:noFill/>
          <a:ln w="9525">
            <a:noFill/>
            <a:miter lim="800000"/>
            <a:headEnd/>
            <a:tailEnd/>
          </a:ln>
        </p:spPr>
        <p:txBody>
          <a:bodyPr>
            <a:spAutoFit/>
          </a:bodyPr>
          <a:lstStyle/>
          <a:p>
            <a:pPr algn="ctr">
              <a:defRPr/>
            </a:pPr>
            <a:r>
              <a:rPr lang="es-ES" b="1" dirty="0">
                <a:solidFill>
                  <a:schemeClr val="accent1">
                    <a:lumMod val="50000"/>
                  </a:schemeClr>
                </a:solidFill>
              </a:rPr>
              <a:t>MUERTE PERINATAL</a:t>
            </a:r>
          </a:p>
        </p:txBody>
      </p:sp>
      <p:sp>
        <p:nvSpPr>
          <p:cNvPr id="5" name="Rectangle 3"/>
          <p:cNvSpPr>
            <a:spLocks noChangeArrowheads="1"/>
          </p:cNvSpPr>
          <p:nvPr/>
        </p:nvSpPr>
        <p:spPr bwMode="auto">
          <a:xfrm>
            <a:off x="3276600" y="3429000"/>
            <a:ext cx="3240088" cy="307975"/>
          </a:xfrm>
          <a:prstGeom prst="rect">
            <a:avLst/>
          </a:prstGeom>
          <a:solidFill>
            <a:schemeClr val="bg1"/>
          </a:solidFill>
          <a:ln w="9525">
            <a:noFill/>
            <a:miter lim="800000"/>
            <a:headEnd/>
            <a:tailEnd/>
          </a:ln>
        </p:spPr>
        <p:txBody>
          <a:bodyPr>
            <a:spAutoFit/>
          </a:bodyPr>
          <a:lstStyle/>
          <a:p>
            <a:pPr>
              <a:defRPr/>
            </a:pPr>
            <a:r>
              <a:rPr lang="es-CO" sz="1400" dirty="0">
                <a:solidFill>
                  <a:schemeClr val="accent1">
                    <a:lumMod val="25000"/>
                  </a:schemeClr>
                </a:solidFill>
                <a:latin typeface="Tahoma" pitchFamily="34" charset="0"/>
              </a:rPr>
              <a:t>Otras afecciones  feto o RN</a:t>
            </a:r>
            <a:endParaRPr lang="es-ES" sz="1400" dirty="0">
              <a:solidFill>
                <a:schemeClr val="accent1">
                  <a:lumMod val="25000"/>
                </a:schemeClr>
              </a:solidFill>
              <a:latin typeface="Tahoma" pitchFamily="34" charset="0"/>
            </a:endParaRPr>
          </a:p>
        </p:txBody>
      </p:sp>
      <p:sp>
        <p:nvSpPr>
          <p:cNvPr id="6" name="Rectangle 3"/>
          <p:cNvSpPr>
            <a:spLocks noChangeArrowheads="1"/>
          </p:cNvSpPr>
          <p:nvPr/>
        </p:nvSpPr>
        <p:spPr bwMode="auto">
          <a:xfrm>
            <a:off x="3071813" y="3857625"/>
            <a:ext cx="4092575" cy="307975"/>
          </a:xfrm>
          <a:prstGeom prst="rect">
            <a:avLst/>
          </a:prstGeom>
          <a:solidFill>
            <a:schemeClr val="bg1"/>
          </a:solidFill>
          <a:ln w="9525">
            <a:noFill/>
            <a:miter lim="800000"/>
            <a:headEnd/>
            <a:tailEnd/>
          </a:ln>
        </p:spPr>
        <p:txBody>
          <a:bodyPr>
            <a:spAutoFit/>
          </a:bodyPr>
          <a:lstStyle/>
          <a:p>
            <a:pPr>
              <a:defRPr/>
            </a:pPr>
            <a:r>
              <a:rPr lang="es-ES" sz="1400" dirty="0">
                <a:solidFill>
                  <a:schemeClr val="accent1">
                    <a:lumMod val="25000"/>
                  </a:schemeClr>
                </a:solidFill>
                <a:latin typeface="Tahoma" pitchFamily="34" charset="0"/>
              </a:rPr>
              <a:t>Enf. principal de la madre que afecta  feto o RN</a:t>
            </a:r>
          </a:p>
        </p:txBody>
      </p:sp>
      <p:sp>
        <p:nvSpPr>
          <p:cNvPr id="7" name="Rectangle 3"/>
          <p:cNvSpPr>
            <a:spLocks noChangeArrowheads="1"/>
          </p:cNvSpPr>
          <p:nvPr/>
        </p:nvSpPr>
        <p:spPr bwMode="auto">
          <a:xfrm>
            <a:off x="3132138" y="4286250"/>
            <a:ext cx="3816350" cy="307975"/>
          </a:xfrm>
          <a:prstGeom prst="rect">
            <a:avLst/>
          </a:prstGeom>
          <a:solidFill>
            <a:schemeClr val="bg1"/>
          </a:solidFill>
          <a:ln w="9525">
            <a:noFill/>
            <a:miter lim="800000"/>
            <a:headEnd/>
            <a:tailEnd/>
          </a:ln>
        </p:spPr>
        <p:txBody>
          <a:bodyPr>
            <a:spAutoFit/>
          </a:bodyPr>
          <a:lstStyle/>
          <a:p>
            <a:pPr>
              <a:defRPr/>
            </a:pPr>
            <a:r>
              <a:rPr lang="es-ES" sz="1400" dirty="0">
                <a:solidFill>
                  <a:schemeClr val="accent1">
                    <a:lumMod val="25000"/>
                  </a:schemeClr>
                </a:solidFill>
                <a:latin typeface="Tahoma" pitchFamily="34" charset="0"/>
              </a:rPr>
              <a:t>Otras afecciones de la madre </a:t>
            </a:r>
          </a:p>
        </p:txBody>
      </p:sp>
    </p:spTree>
    <p:extLst>
      <p:ext uri="{BB962C8B-B14F-4D97-AF65-F5344CB8AC3E}">
        <p14:creationId xmlns="" xmlns:p14="http://schemas.microsoft.com/office/powerpoint/2010/main" val="36523293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nimBg="1" autoUpdateAnimBg="0"/>
      <p:bldP spid="5" grpId="0" animBg="1" autoUpdateAnimBg="0"/>
      <p:bldP spid="6" grpId="0" animBg="1" autoUpdateAnimBg="0"/>
      <p:bldP spid="7" grpId="0" animBg="1"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1187450" y="1557338"/>
            <a:ext cx="7696200" cy="4491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3068638"/>
            <a:ext cx="3887787" cy="307975"/>
          </a:xfrm>
          <a:prstGeom prst="rect">
            <a:avLst/>
          </a:prstGeom>
          <a:solidFill>
            <a:schemeClr val="bg1"/>
          </a:solidFill>
          <a:ln w="9525">
            <a:noFill/>
            <a:miter lim="800000"/>
            <a:headEnd/>
            <a:tailEnd/>
          </a:ln>
        </p:spPr>
        <p:txBody>
          <a:bodyPr>
            <a:spAutoFit/>
          </a:bodyPr>
          <a:lstStyle/>
          <a:p>
            <a:pPr>
              <a:defRPr/>
            </a:pPr>
            <a:r>
              <a:rPr lang="es-CO" sz="1400" b="1" dirty="0" smtClean="0">
                <a:solidFill>
                  <a:schemeClr val="accent1">
                    <a:lumMod val="25000"/>
                  </a:schemeClr>
                </a:solidFill>
                <a:latin typeface="Tahoma" pitchFamily="34" charset="0"/>
              </a:rPr>
              <a:t>ENFERMEDAD </a:t>
            </a:r>
            <a:r>
              <a:rPr lang="es-CO" sz="1400" b="1" dirty="0">
                <a:solidFill>
                  <a:schemeClr val="accent1">
                    <a:lumMod val="25000"/>
                  </a:schemeClr>
                </a:solidFill>
                <a:latin typeface="Tahoma" pitchFamily="34" charset="0"/>
              </a:rPr>
              <a:t>MEMBRANA HIALINA</a:t>
            </a:r>
            <a:endParaRPr lang="es-ES" sz="1400" b="1" dirty="0">
              <a:solidFill>
                <a:schemeClr val="accent1">
                  <a:lumMod val="25000"/>
                </a:schemeClr>
              </a:solidFill>
              <a:latin typeface="Tahoma" pitchFamily="34" charset="0"/>
            </a:endParaRPr>
          </a:p>
        </p:txBody>
      </p:sp>
      <p:sp>
        <p:nvSpPr>
          <p:cNvPr id="36868" name="3 CuadroTexto"/>
          <p:cNvSpPr txBox="1">
            <a:spLocks noChangeArrowheads="1"/>
          </p:cNvSpPr>
          <p:nvPr/>
        </p:nvSpPr>
        <p:spPr bwMode="auto">
          <a:xfrm>
            <a:off x="2555875" y="908050"/>
            <a:ext cx="4537075" cy="400050"/>
          </a:xfrm>
          <a:prstGeom prst="rect">
            <a:avLst/>
          </a:prstGeom>
          <a:noFill/>
          <a:ln w="9525">
            <a:noFill/>
            <a:miter lim="800000"/>
            <a:headEnd/>
            <a:tailEnd/>
          </a:ln>
        </p:spPr>
        <p:txBody>
          <a:bodyPr>
            <a:spAutoFit/>
          </a:bodyPr>
          <a:lstStyle/>
          <a:p>
            <a:pPr algn="ctr">
              <a:defRPr/>
            </a:pPr>
            <a:r>
              <a:rPr lang="es-ES" sz="2000" b="1" dirty="0">
                <a:solidFill>
                  <a:schemeClr val="accent1">
                    <a:lumMod val="50000"/>
                  </a:schemeClr>
                </a:solidFill>
              </a:rPr>
              <a:t>MUERTE PERINATAL</a:t>
            </a:r>
          </a:p>
        </p:txBody>
      </p:sp>
      <p:sp>
        <p:nvSpPr>
          <p:cNvPr id="5" name="Rectangle 3"/>
          <p:cNvSpPr>
            <a:spLocks noChangeArrowheads="1"/>
          </p:cNvSpPr>
          <p:nvPr/>
        </p:nvSpPr>
        <p:spPr bwMode="auto">
          <a:xfrm>
            <a:off x="3071813" y="3429000"/>
            <a:ext cx="3948112" cy="307975"/>
          </a:xfrm>
          <a:prstGeom prst="rect">
            <a:avLst/>
          </a:prstGeom>
          <a:solidFill>
            <a:schemeClr val="bg1"/>
          </a:solidFill>
          <a:ln w="9525">
            <a:noFill/>
            <a:miter lim="800000"/>
            <a:headEnd/>
            <a:tailEnd/>
          </a:ln>
        </p:spPr>
        <p:txBody>
          <a:bodyPr>
            <a:spAutoFit/>
          </a:bodyPr>
          <a:lstStyle/>
          <a:p>
            <a:pPr>
              <a:defRPr/>
            </a:pPr>
            <a:r>
              <a:rPr lang="es-CO" sz="1400" dirty="0">
                <a:solidFill>
                  <a:schemeClr val="accent1">
                    <a:lumMod val="25000"/>
                  </a:schemeClr>
                </a:solidFill>
                <a:latin typeface="Tahoma" pitchFamily="34" charset="0"/>
              </a:rPr>
              <a:t>  </a:t>
            </a:r>
            <a:r>
              <a:rPr lang="es-CO" sz="1400" b="1" dirty="0">
                <a:solidFill>
                  <a:schemeClr val="accent1">
                    <a:lumMod val="25000"/>
                  </a:schemeClr>
                </a:solidFill>
                <a:latin typeface="Tahoma" pitchFamily="34" charset="0"/>
              </a:rPr>
              <a:t>PREMATUREZ</a:t>
            </a:r>
            <a:endParaRPr lang="es-ES" sz="1400" b="1" dirty="0">
              <a:solidFill>
                <a:schemeClr val="accent1">
                  <a:lumMod val="25000"/>
                </a:schemeClr>
              </a:solidFill>
              <a:latin typeface="Tahoma" pitchFamily="34" charset="0"/>
            </a:endParaRPr>
          </a:p>
        </p:txBody>
      </p:sp>
      <p:sp>
        <p:nvSpPr>
          <p:cNvPr id="7" name="Rectangle 3"/>
          <p:cNvSpPr>
            <a:spLocks noChangeArrowheads="1"/>
          </p:cNvSpPr>
          <p:nvPr/>
        </p:nvSpPr>
        <p:spPr bwMode="auto">
          <a:xfrm>
            <a:off x="3995738" y="4868863"/>
            <a:ext cx="3024187" cy="307975"/>
          </a:xfrm>
          <a:prstGeom prst="rect">
            <a:avLst/>
          </a:prstGeom>
          <a:solidFill>
            <a:schemeClr val="bg1"/>
          </a:solidFill>
          <a:ln w="9525">
            <a:noFill/>
            <a:miter lim="800000"/>
            <a:headEnd/>
            <a:tailEnd/>
          </a:ln>
        </p:spPr>
        <p:txBody>
          <a:bodyPr>
            <a:spAutoFit/>
          </a:bodyPr>
          <a:lstStyle/>
          <a:p>
            <a:pPr>
              <a:defRPr/>
            </a:pPr>
            <a:r>
              <a:rPr lang="es-ES" sz="1400" b="1" dirty="0">
                <a:solidFill>
                  <a:schemeClr val="accent1">
                    <a:lumMod val="25000"/>
                  </a:schemeClr>
                </a:solidFill>
                <a:latin typeface="Tahoma" pitchFamily="34" charset="0"/>
              </a:rPr>
              <a:t>TRABAJO PARTO PREMATURO</a:t>
            </a:r>
          </a:p>
        </p:txBody>
      </p:sp>
    </p:spTree>
    <p:extLst>
      <p:ext uri="{BB962C8B-B14F-4D97-AF65-F5344CB8AC3E}">
        <p14:creationId xmlns="" xmlns:p14="http://schemas.microsoft.com/office/powerpoint/2010/main" val="9635730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nimBg="1" autoUpdateAnimBg="0"/>
      <p:bldP spid="5" grpId="0" animBg="1" autoUpdateAnimBg="0"/>
      <p:bldP spid="7" grpId="0"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1187450" y="1557338"/>
            <a:ext cx="7696200" cy="4491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3068638"/>
            <a:ext cx="3887787" cy="30797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1400" b="1">
                <a:solidFill>
                  <a:srgbClr val="FF0000"/>
                </a:solidFill>
                <a:latin typeface="Tahoma" pitchFamily="34" charset="0"/>
              </a:rPr>
              <a:t>MUERTE FETAL</a:t>
            </a:r>
            <a:endParaRPr lang="es-ES" sz="1400" b="1">
              <a:solidFill>
                <a:srgbClr val="FF0000"/>
              </a:solidFill>
              <a:latin typeface="Tahoma" pitchFamily="34" charset="0"/>
            </a:endParaRPr>
          </a:p>
        </p:txBody>
      </p:sp>
      <p:sp>
        <p:nvSpPr>
          <p:cNvPr id="37892" name="3 CuadroTexto"/>
          <p:cNvSpPr txBox="1">
            <a:spLocks noChangeArrowheads="1"/>
          </p:cNvSpPr>
          <p:nvPr/>
        </p:nvSpPr>
        <p:spPr bwMode="auto">
          <a:xfrm>
            <a:off x="2555875" y="908050"/>
            <a:ext cx="453707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b="1">
                <a:solidFill>
                  <a:srgbClr val="FF0000"/>
                </a:solidFill>
              </a:rPr>
              <a:t>MAL DILIGENCIADO</a:t>
            </a:r>
          </a:p>
        </p:txBody>
      </p:sp>
      <p:sp>
        <p:nvSpPr>
          <p:cNvPr id="7" name="Rectangle 3"/>
          <p:cNvSpPr>
            <a:spLocks noChangeArrowheads="1"/>
          </p:cNvSpPr>
          <p:nvPr/>
        </p:nvSpPr>
        <p:spPr bwMode="auto">
          <a:xfrm>
            <a:off x="3995738" y="4868863"/>
            <a:ext cx="3024187" cy="30797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endParaRPr lang="es-CO" sz="1400">
              <a:solidFill>
                <a:srgbClr val="0070C0"/>
              </a:solidFill>
              <a:latin typeface="Tahoma" pitchFamily="34" charset="0"/>
            </a:endParaRPr>
          </a:p>
        </p:txBody>
      </p:sp>
    </p:spTree>
    <p:extLst>
      <p:ext uri="{BB962C8B-B14F-4D97-AF65-F5344CB8AC3E}">
        <p14:creationId xmlns="" xmlns:p14="http://schemas.microsoft.com/office/powerpoint/2010/main" val="18300712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nimBg="1" autoUpdateAnimBg="0"/>
      <p:bldP spid="7" grpId="0" animBg="1"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4"/>
          <p:cNvSpPr txBox="1">
            <a:spLocks noChangeArrowheads="1"/>
          </p:cNvSpPr>
          <p:nvPr/>
        </p:nvSpPr>
        <p:spPr bwMode="auto">
          <a:xfrm>
            <a:off x="3779838" y="3141663"/>
            <a:ext cx="1871662" cy="584200"/>
          </a:xfrm>
          <a:prstGeom prst="rect">
            <a:avLst/>
          </a:prstGeom>
          <a:solidFill>
            <a:srgbClr val="FFCC66">
              <a:alpha val="50195"/>
            </a:srgbClr>
          </a:solidFill>
          <a:ln w="12700">
            <a:solidFill>
              <a:schemeClr val="tx1"/>
            </a:solidFill>
            <a:miter lim="800000"/>
            <a:headEnd type="none" w="sm" len="sm"/>
            <a:tailEnd type="none" w="sm" len="sm"/>
          </a:ln>
        </p:spPr>
        <p:txBody>
          <a:bodyPr>
            <a:spAutoFit/>
          </a:bodyPr>
          <a:lstStyle>
            <a:lvl1pPr defTabSz="762000" eaLnBrk="0" hangingPunct="0">
              <a:defRPr>
                <a:solidFill>
                  <a:schemeClr val="tx1"/>
                </a:solidFill>
                <a:latin typeface="Arial" charset="0"/>
              </a:defRPr>
            </a:lvl1pPr>
            <a:lvl2pPr marL="742950" indent="-285750" defTabSz="762000" eaLnBrk="0" hangingPunct="0">
              <a:defRPr>
                <a:solidFill>
                  <a:schemeClr val="tx1"/>
                </a:solidFill>
                <a:latin typeface="Arial" charset="0"/>
              </a:defRPr>
            </a:lvl2pPr>
            <a:lvl3pPr marL="1143000" indent="-228600" defTabSz="762000" eaLnBrk="0" hangingPunct="0">
              <a:defRPr>
                <a:solidFill>
                  <a:schemeClr val="tx1"/>
                </a:solidFill>
                <a:latin typeface="Arial" charset="0"/>
              </a:defRPr>
            </a:lvl3pPr>
            <a:lvl4pPr marL="1600200" indent="-228600" defTabSz="762000" eaLnBrk="0" hangingPunct="0">
              <a:defRPr>
                <a:solidFill>
                  <a:schemeClr val="tx1"/>
                </a:solidFill>
                <a:latin typeface="Arial" charset="0"/>
              </a:defRPr>
            </a:lvl4pPr>
            <a:lvl5pPr marL="2057400" indent="-228600" defTabSz="762000" eaLnBrk="0" hangingPunct="0">
              <a:defRPr>
                <a:solidFill>
                  <a:schemeClr val="tx1"/>
                </a:solidFill>
                <a:latin typeface="Arial" charset="0"/>
              </a:defRPr>
            </a:lvl5pPr>
            <a:lvl6pPr marL="2514600" indent="-228600" defTabSz="762000" eaLnBrk="0" fontAlgn="base" hangingPunct="0">
              <a:spcBef>
                <a:spcPct val="0"/>
              </a:spcBef>
              <a:spcAft>
                <a:spcPct val="0"/>
              </a:spcAft>
              <a:defRPr>
                <a:solidFill>
                  <a:schemeClr val="tx1"/>
                </a:solidFill>
                <a:latin typeface="Arial" charset="0"/>
              </a:defRPr>
            </a:lvl6pPr>
            <a:lvl7pPr marL="2971800" indent="-228600" defTabSz="762000" eaLnBrk="0" fontAlgn="base" hangingPunct="0">
              <a:spcBef>
                <a:spcPct val="0"/>
              </a:spcBef>
              <a:spcAft>
                <a:spcPct val="0"/>
              </a:spcAft>
              <a:defRPr>
                <a:solidFill>
                  <a:schemeClr val="tx1"/>
                </a:solidFill>
                <a:latin typeface="Arial" charset="0"/>
              </a:defRPr>
            </a:lvl7pPr>
            <a:lvl8pPr marL="3429000" indent="-228600" defTabSz="762000" eaLnBrk="0" fontAlgn="base" hangingPunct="0">
              <a:spcBef>
                <a:spcPct val="0"/>
              </a:spcBef>
              <a:spcAft>
                <a:spcPct val="0"/>
              </a:spcAft>
              <a:defRPr>
                <a:solidFill>
                  <a:schemeClr val="tx1"/>
                </a:solidFill>
                <a:latin typeface="Arial" charset="0"/>
              </a:defRPr>
            </a:lvl8pPr>
            <a:lvl9pPr marL="3886200" indent="-228600" defTabSz="762000" eaLnBrk="0" fontAlgn="base" hangingPunct="0">
              <a:spcBef>
                <a:spcPct val="0"/>
              </a:spcBef>
              <a:spcAft>
                <a:spcPct val="0"/>
              </a:spcAft>
              <a:defRPr>
                <a:solidFill>
                  <a:schemeClr val="tx1"/>
                </a:solidFill>
                <a:latin typeface="Arial" charset="0"/>
              </a:defRPr>
            </a:lvl9pPr>
          </a:lstStyle>
          <a:p>
            <a:pPr algn="ctr">
              <a:spcBef>
                <a:spcPct val="50000"/>
              </a:spcBef>
            </a:pPr>
            <a:r>
              <a:rPr lang="en-US" sz="1600" b="1"/>
              <a:t>MUERTE PERINATAL</a:t>
            </a:r>
          </a:p>
        </p:txBody>
      </p:sp>
      <p:sp>
        <p:nvSpPr>
          <p:cNvPr id="34821" name="Text Box 5"/>
          <p:cNvSpPr txBox="1">
            <a:spLocks noChangeArrowheads="1"/>
          </p:cNvSpPr>
          <p:nvPr/>
        </p:nvSpPr>
        <p:spPr bwMode="auto">
          <a:xfrm>
            <a:off x="4786313" y="1357313"/>
            <a:ext cx="1654175" cy="246062"/>
          </a:xfrm>
          <a:prstGeom prst="rect">
            <a:avLst/>
          </a:prstGeom>
          <a:solidFill>
            <a:schemeClr val="accent6">
              <a:lumMod val="40000"/>
              <a:lumOff val="60000"/>
              <a:alpha val="43921"/>
            </a:schemeClr>
          </a:solidFill>
          <a:ln w="12700">
            <a:solidFill>
              <a:schemeClr val="tx1"/>
            </a:solidFill>
            <a:miter lim="800000"/>
            <a:headEnd type="none" w="sm" len="sm"/>
            <a:tailEnd type="none" w="sm" len="sm"/>
          </a:ln>
        </p:spPr>
        <p:txBody>
          <a:bodyPr>
            <a:spAutoFit/>
          </a:bodyPr>
          <a:lstStyle/>
          <a:p>
            <a:pPr algn="ctr" defTabSz="762000" eaLnBrk="0" hangingPunct="0">
              <a:defRPr/>
            </a:pPr>
            <a:r>
              <a:rPr lang="en-US" sz="1000" b="1" dirty="0"/>
              <a:t>INSUF. PLACENTARIA</a:t>
            </a:r>
            <a:endParaRPr lang="es-ES" sz="1000" b="1" dirty="0"/>
          </a:p>
        </p:txBody>
      </p:sp>
      <p:sp>
        <p:nvSpPr>
          <p:cNvPr id="34822" name="Text Box 6"/>
          <p:cNvSpPr txBox="1">
            <a:spLocks noChangeArrowheads="1"/>
          </p:cNvSpPr>
          <p:nvPr/>
        </p:nvSpPr>
        <p:spPr bwMode="auto">
          <a:xfrm>
            <a:off x="1258888" y="2133600"/>
            <a:ext cx="1873250" cy="246063"/>
          </a:xfrm>
          <a:prstGeom prst="rect">
            <a:avLst/>
          </a:prstGeom>
          <a:solidFill>
            <a:schemeClr val="accent6">
              <a:lumMod val="40000"/>
              <a:lumOff val="60000"/>
              <a:alpha val="45882"/>
            </a:schemeClr>
          </a:solidFill>
          <a:ln w="12700">
            <a:solidFill>
              <a:schemeClr val="tx1"/>
            </a:solidFill>
            <a:miter lim="800000"/>
            <a:headEnd type="none" w="sm" len="sm"/>
            <a:tailEnd type="none" w="sm" len="sm"/>
          </a:ln>
        </p:spPr>
        <p:txBody>
          <a:bodyPr>
            <a:spAutoFit/>
          </a:bodyPr>
          <a:lstStyle/>
          <a:p>
            <a:pPr algn="ctr" defTabSz="762000" eaLnBrk="0" hangingPunct="0">
              <a:spcBef>
                <a:spcPct val="50000"/>
              </a:spcBef>
              <a:defRPr/>
            </a:pPr>
            <a:r>
              <a:rPr lang="en-US" sz="1000" b="1" dirty="0"/>
              <a:t>ENF. MEMBRANA HIALINA</a:t>
            </a:r>
            <a:endParaRPr lang="es-ES" sz="1000" b="1" dirty="0"/>
          </a:p>
        </p:txBody>
      </p:sp>
      <p:sp>
        <p:nvSpPr>
          <p:cNvPr id="34823" name="Text Box 7"/>
          <p:cNvSpPr txBox="1">
            <a:spLocks noChangeArrowheads="1"/>
          </p:cNvSpPr>
          <p:nvPr/>
        </p:nvSpPr>
        <p:spPr bwMode="auto">
          <a:xfrm>
            <a:off x="3851275" y="5084763"/>
            <a:ext cx="1512888" cy="246062"/>
          </a:xfrm>
          <a:prstGeom prst="rect">
            <a:avLst/>
          </a:prstGeom>
          <a:solidFill>
            <a:schemeClr val="accent6">
              <a:lumMod val="40000"/>
              <a:lumOff val="60000"/>
              <a:alpha val="43921"/>
            </a:schemeClr>
          </a:solidFill>
          <a:ln w="12700">
            <a:solidFill>
              <a:schemeClr val="tx1"/>
            </a:solidFill>
            <a:miter lim="800000"/>
            <a:headEnd type="none" w="sm" len="sm"/>
            <a:tailEnd type="none" w="sm" len="sm"/>
          </a:ln>
        </p:spPr>
        <p:txBody>
          <a:bodyPr>
            <a:spAutoFit/>
          </a:bodyPr>
          <a:lstStyle/>
          <a:p>
            <a:pPr algn="ctr" defTabSz="762000" eaLnBrk="0" hangingPunct="0">
              <a:spcBef>
                <a:spcPct val="50000"/>
              </a:spcBef>
              <a:defRPr/>
            </a:pPr>
            <a:r>
              <a:rPr lang="en-US" sz="1000" b="1" dirty="0"/>
              <a:t>RPM</a:t>
            </a:r>
          </a:p>
        </p:txBody>
      </p:sp>
      <p:sp>
        <p:nvSpPr>
          <p:cNvPr id="34824" name="Text Box 8"/>
          <p:cNvSpPr txBox="1">
            <a:spLocks noChangeArrowheads="1"/>
          </p:cNvSpPr>
          <p:nvPr/>
        </p:nvSpPr>
        <p:spPr bwMode="auto">
          <a:xfrm>
            <a:off x="1258888" y="2708275"/>
            <a:ext cx="1657350" cy="247650"/>
          </a:xfrm>
          <a:prstGeom prst="rect">
            <a:avLst/>
          </a:prstGeom>
          <a:solidFill>
            <a:schemeClr val="accent6">
              <a:lumMod val="40000"/>
              <a:lumOff val="60000"/>
              <a:alpha val="49019"/>
            </a:schemeClr>
          </a:solidFill>
          <a:ln w="19050">
            <a:solidFill>
              <a:schemeClr val="tx1"/>
            </a:solidFill>
            <a:miter lim="800000"/>
            <a:headEnd type="none" w="sm" len="sm"/>
            <a:tailEnd type="none" w="sm" len="sm"/>
          </a:ln>
        </p:spPr>
        <p:txBody>
          <a:bodyPr>
            <a:spAutoFit/>
          </a:bodyPr>
          <a:lstStyle/>
          <a:p>
            <a:pPr algn="ctr" defTabSz="762000" eaLnBrk="0" hangingPunct="0">
              <a:spcBef>
                <a:spcPts val="0"/>
              </a:spcBef>
              <a:defRPr/>
            </a:pPr>
            <a:r>
              <a:rPr lang="es-CO" sz="1000" b="1" dirty="0"/>
              <a:t>RCU</a:t>
            </a:r>
          </a:p>
        </p:txBody>
      </p:sp>
      <p:sp>
        <p:nvSpPr>
          <p:cNvPr id="38919" name="AutoShape 27"/>
          <p:cNvSpPr>
            <a:spLocks noChangeArrowheads="1"/>
          </p:cNvSpPr>
          <p:nvPr/>
        </p:nvSpPr>
        <p:spPr bwMode="auto">
          <a:xfrm>
            <a:off x="5948363" y="3371850"/>
            <a:ext cx="357187" cy="214313"/>
          </a:xfrm>
          <a:prstGeom prst="leftArrow">
            <a:avLst>
              <a:gd name="adj1" fmla="val 50000"/>
              <a:gd name="adj2" fmla="val 50139"/>
            </a:avLst>
          </a:prstGeom>
          <a:solidFill>
            <a:srgbClr val="00B050"/>
          </a:solidFill>
          <a:ln w="9525">
            <a:solidFill>
              <a:schemeClr val="tx1"/>
            </a:solidFill>
            <a:miter lim="800000"/>
            <a:headEnd/>
            <a:tailEnd/>
          </a:ln>
        </p:spPr>
        <p:txBody>
          <a:bodyPr wrap="none" anchor="ctr"/>
          <a:lstStyle/>
          <a:p>
            <a:endParaRPr lang="es-CO"/>
          </a:p>
        </p:txBody>
      </p:sp>
      <p:sp>
        <p:nvSpPr>
          <p:cNvPr id="38920" name="AutoShape 29"/>
          <p:cNvSpPr>
            <a:spLocks noChangeArrowheads="1"/>
          </p:cNvSpPr>
          <p:nvPr/>
        </p:nvSpPr>
        <p:spPr bwMode="auto">
          <a:xfrm rot="5400000">
            <a:off x="4429125" y="4437063"/>
            <a:ext cx="358775" cy="215900"/>
          </a:xfrm>
          <a:prstGeom prst="leftArrow">
            <a:avLst>
              <a:gd name="adj1" fmla="val 50000"/>
              <a:gd name="adj2" fmla="val 42606"/>
            </a:avLst>
          </a:prstGeom>
          <a:solidFill>
            <a:srgbClr val="00B050"/>
          </a:solidFill>
          <a:ln w="9525">
            <a:solidFill>
              <a:schemeClr val="tx1"/>
            </a:solidFill>
            <a:miter lim="800000"/>
            <a:headEnd/>
            <a:tailEnd/>
          </a:ln>
        </p:spPr>
        <p:txBody>
          <a:bodyPr wrap="none" anchor="ctr"/>
          <a:lstStyle/>
          <a:p>
            <a:endParaRPr lang="es-CO"/>
          </a:p>
        </p:txBody>
      </p:sp>
      <p:sp>
        <p:nvSpPr>
          <p:cNvPr id="38921" name="AutoShape 30"/>
          <p:cNvSpPr>
            <a:spLocks noChangeArrowheads="1"/>
          </p:cNvSpPr>
          <p:nvPr/>
        </p:nvSpPr>
        <p:spPr bwMode="auto">
          <a:xfrm rot="-9112273">
            <a:off x="3163888" y="2924175"/>
            <a:ext cx="360362" cy="225425"/>
          </a:xfrm>
          <a:prstGeom prst="leftArrow">
            <a:avLst>
              <a:gd name="adj1" fmla="val 50000"/>
              <a:gd name="adj2" fmla="val 24889"/>
            </a:avLst>
          </a:prstGeom>
          <a:solidFill>
            <a:srgbClr val="00B050"/>
          </a:solidFill>
          <a:ln w="9525">
            <a:solidFill>
              <a:schemeClr val="tx1"/>
            </a:solidFill>
            <a:miter lim="800000"/>
            <a:headEnd/>
            <a:tailEnd/>
          </a:ln>
        </p:spPr>
        <p:txBody>
          <a:bodyPr wrap="none" anchor="ctr"/>
          <a:lstStyle/>
          <a:p>
            <a:endParaRPr lang="es-CO"/>
          </a:p>
        </p:txBody>
      </p:sp>
      <p:sp>
        <p:nvSpPr>
          <p:cNvPr id="38922" name="AutoShape 31"/>
          <p:cNvSpPr>
            <a:spLocks noChangeArrowheads="1"/>
          </p:cNvSpPr>
          <p:nvPr/>
        </p:nvSpPr>
        <p:spPr bwMode="auto">
          <a:xfrm rot="-4178282">
            <a:off x="4984750" y="2306638"/>
            <a:ext cx="327025" cy="184150"/>
          </a:xfrm>
          <a:prstGeom prst="leftArrow">
            <a:avLst>
              <a:gd name="adj1" fmla="val 50000"/>
              <a:gd name="adj2" fmla="val 40146"/>
            </a:avLst>
          </a:prstGeom>
          <a:solidFill>
            <a:srgbClr val="00B050"/>
          </a:solidFill>
          <a:ln w="9525">
            <a:solidFill>
              <a:schemeClr val="tx1"/>
            </a:solidFill>
            <a:miter lim="800000"/>
            <a:headEnd/>
            <a:tailEnd/>
          </a:ln>
        </p:spPr>
        <p:txBody>
          <a:bodyPr wrap="none" anchor="ctr"/>
          <a:lstStyle/>
          <a:p>
            <a:endParaRPr lang="es-CO"/>
          </a:p>
        </p:txBody>
      </p:sp>
      <p:sp>
        <p:nvSpPr>
          <p:cNvPr id="38" name="Text Box 8"/>
          <p:cNvSpPr txBox="1">
            <a:spLocks noChangeArrowheads="1"/>
          </p:cNvSpPr>
          <p:nvPr/>
        </p:nvSpPr>
        <p:spPr bwMode="auto">
          <a:xfrm>
            <a:off x="1258888" y="3284538"/>
            <a:ext cx="1571625" cy="246062"/>
          </a:xfrm>
          <a:prstGeom prst="rect">
            <a:avLst/>
          </a:prstGeom>
          <a:solidFill>
            <a:schemeClr val="accent6">
              <a:lumMod val="40000"/>
              <a:lumOff val="60000"/>
              <a:alpha val="49019"/>
            </a:schemeClr>
          </a:solidFill>
          <a:ln w="19050">
            <a:solidFill>
              <a:schemeClr val="tx1"/>
            </a:solidFill>
            <a:miter lim="800000"/>
            <a:headEnd type="none" w="sm" len="sm"/>
            <a:tailEnd type="none" w="sm" len="sm"/>
          </a:ln>
        </p:spPr>
        <p:txBody>
          <a:bodyPr>
            <a:spAutoFit/>
          </a:bodyPr>
          <a:lstStyle/>
          <a:p>
            <a:pPr algn="ctr" defTabSz="762000" eaLnBrk="0" hangingPunct="0">
              <a:spcBef>
                <a:spcPct val="50000"/>
              </a:spcBef>
              <a:defRPr/>
            </a:pPr>
            <a:r>
              <a:rPr lang="es-CO" sz="1000" b="1" dirty="0"/>
              <a:t>GENETICA</a:t>
            </a:r>
            <a:endParaRPr lang="es-ES" sz="1000" b="1" dirty="0"/>
          </a:p>
        </p:txBody>
      </p:sp>
      <p:sp>
        <p:nvSpPr>
          <p:cNvPr id="38924" name="AutoShape 29"/>
          <p:cNvSpPr>
            <a:spLocks noChangeArrowheads="1"/>
          </p:cNvSpPr>
          <p:nvPr/>
        </p:nvSpPr>
        <p:spPr bwMode="auto">
          <a:xfrm rot="9716430">
            <a:off x="3228975" y="3916363"/>
            <a:ext cx="392113" cy="228600"/>
          </a:xfrm>
          <a:prstGeom prst="leftArrow">
            <a:avLst>
              <a:gd name="adj1" fmla="val 50000"/>
              <a:gd name="adj2" fmla="val 42699"/>
            </a:avLst>
          </a:prstGeom>
          <a:solidFill>
            <a:srgbClr val="00B050"/>
          </a:solidFill>
          <a:ln w="9525">
            <a:solidFill>
              <a:schemeClr val="tx1"/>
            </a:solidFill>
            <a:miter lim="800000"/>
            <a:headEnd/>
            <a:tailEnd/>
          </a:ln>
        </p:spPr>
        <p:txBody>
          <a:bodyPr wrap="none" anchor="ctr"/>
          <a:lstStyle/>
          <a:p>
            <a:endParaRPr lang="es-CO"/>
          </a:p>
        </p:txBody>
      </p:sp>
      <p:sp>
        <p:nvSpPr>
          <p:cNvPr id="41" name="Text Box 8"/>
          <p:cNvSpPr txBox="1">
            <a:spLocks noChangeArrowheads="1"/>
          </p:cNvSpPr>
          <p:nvPr/>
        </p:nvSpPr>
        <p:spPr bwMode="auto">
          <a:xfrm>
            <a:off x="6011863" y="4714875"/>
            <a:ext cx="2089150" cy="246063"/>
          </a:xfrm>
          <a:prstGeom prst="rect">
            <a:avLst/>
          </a:prstGeom>
          <a:solidFill>
            <a:schemeClr val="accent6">
              <a:lumMod val="40000"/>
              <a:lumOff val="60000"/>
              <a:alpha val="49019"/>
            </a:schemeClr>
          </a:solidFill>
          <a:ln w="19050">
            <a:solidFill>
              <a:schemeClr val="tx1"/>
            </a:solidFill>
            <a:miter lim="800000"/>
            <a:headEnd type="none" w="sm" len="sm"/>
            <a:tailEnd type="none" w="sm" len="sm"/>
          </a:ln>
        </p:spPr>
        <p:txBody>
          <a:bodyPr>
            <a:spAutoFit/>
          </a:bodyPr>
          <a:lstStyle/>
          <a:p>
            <a:pPr algn="ctr" defTabSz="762000">
              <a:defRPr/>
            </a:pPr>
            <a:r>
              <a:rPr lang="en-US" sz="1000" b="1" dirty="0">
                <a:latin typeface="Arial" pitchFamily="34" charset="0"/>
                <a:cs typeface="Arial" pitchFamily="34" charset="0"/>
              </a:rPr>
              <a:t>INCOMPETENCIA CERVICAL</a:t>
            </a:r>
          </a:p>
        </p:txBody>
      </p:sp>
      <p:sp>
        <p:nvSpPr>
          <p:cNvPr id="43" name="Text Box 6"/>
          <p:cNvSpPr txBox="1">
            <a:spLocks noChangeArrowheads="1"/>
          </p:cNvSpPr>
          <p:nvPr/>
        </p:nvSpPr>
        <p:spPr bwMode="auto">
          <a:xfrm>
            <a:off x="6156325" y="2133600"/>
            <a:ext cx="1955800" cy="246063"/>
          </a:xfrm>
          <a:prstGeom prst="rect">
            <a:avLst/>
          </a:prstGeom>
          <a:solidFill>
            <a:schemeClr val="accent6">
              <a:lumMod val="40000"/>
              <a:lumOff val="60000"/>
              <a:alpha val="45882"/>
            </a:schemeClr>
          </a:solidFill>
          <a:ln w="12700">
            <a:solidFill>
              <a:schemeClr val="tx1"/>
            </a:solidFill>
            <a:miter lim="800000"/>
            <a:headEnd type="none" w="sm" len="sm"/>
            <a:tailEnd type="none" w="sm" len="sm"/>
          </a:ln>
        </p:spPr>
        <p:txBody>
          <a:bodyPr>
            <a:spAutoFit/>
          </a:bodyPr>
          <a:lstStyle/>
          <a:p>
            <a:pPr algn="ctr" defTabSz="762000" eaLnBrk="0" hangingPunct="0">
              <a:spcBef>
                <a:spcPct val="50000"/>
              </a:spcBef>
              <a:defRPr/>
            </a:pPr>
            <a:r>
              <a:rPr lang="en-US" sz="1000" b="1" dirty="0"/>
              <a:t>TRAUMA OBSTETRICO</a:t>
            </a:r>
            <a:endParaRPr lang="es-ES" sz="1000" b="1" dirty="0"/>
          </a:p>
        </p:txBody>
      </p:sp>
      <p:sp>
        <p:nvSpPr>
          <p:cNvPr id="38927" name="AutoShape 27"/>
          <p:cNvSpPr>
            <a:spLocks noChangeArrowheads="1"/>
          </p:cNvSpPr>
          <p:nvPr/>
        </p:nvSpPr>
        <p:spPr bwMode="auto">
          <a:xfrm rot="-2516308">
            <a:off x="5605463" y="2441575"/>
            <a:ext cx="357187" cy="214313"/>
          </a:xfrm>
          <a:prstGeom prst="leftArrow">
            <a:avLst>
              <a:gd name="adj1" fmla="val 50000"/>
              <a:gd name="adj2" fmla="val 50139"/>
            </a:avLst>
          </a:prstGeom>
          <a:solidFill>
            <a:srgbClr val="00B050"/>
          </a:solidFill>
          <a:ln w="9525">
            <a:solidFill>
              <a:schemeClr val="tx1"/>
            </a:solidFill>
            <a:miter lim="800000"/>
            <a:headEnd/>
            <a:tailEnd/>
          </a:ln>
        </p:spPr>
        <p:txBody>
          <a:bodyPr wrap="none" anchor="ctr"/>
          <a:lstStyle/>
          <a:p>
            <a:endParaRPr lang="es-CO"/>
          </a:p>
        </p:txBody>
      </p:sp>
      <p:sp>
        <p:nvSpPr>
          <p:cNvPr id="46" name="Text Box 7"/>
          <p:cNvSpPr txBox="1">
            <a:spLocks noChangeArrowheads="1"/>
          </p:cNvSpPr>
          <p:nvPr/>
        </p:nvSpPr>
        <p:spPr bwMode="auto">
          <a:xfrm>
            <a:off x="6516688" y="3284538"/>
            <a:ext cx="1584325" cy="261937"/>
          </a:xfrm>
          <a:prstGeom prst="rect">
            <a:avLst/>
          </a:prstGeom>
          <a:solidFill>
            <a:schemeClr val="accent6">
              <a:lumMod val="40000"/>
              <a:lumOff val="60000"/>
              <a:alpha val="43921"/>
            </a:schemeClr>
          </a:solidFill>
          <a:ln w="12700">
            <a:solidFill>
              <a:schemeClr val="tx1"/>
            </a:solidFill>
            <a:miter lim="800000"/>
            <a:headEnd type="none" w="sm" len="sm"/>
            <a:tailEnd type="none" w="sm" len="sm"/>
          </a:ln>
        </p:spPr>
        <p:txBody>
          <a:bodyPr>
            <a:spAutoFit/>
          </a:bodyPr>
          <a:lstStyle/>
          <a:p>
            <a:pPr algn="ctr" defTabSz="762000" eaLnBrk="0" hangingPunct="0">
              <a:spcBef>
                <a:spcPct val="50000"/>
              </a:spcBef>
              <a:defRPr/>
            </a:pPr>
            <a:r>
              <a:rPr lang="en-US" sz="1100" b="1" dirty="0"/>
              <a:t>DIABETES</a:t>
            </a:r>
            <a:endParaRPr lang="es-ES" sz="1000" b="1" dirty="0"/>
          </a:p>
        </p:txBody>
      </p:sp>
      <p:sp>
        <p:nvSpPr>
          <p:cNvPr id="38929" name="AutoShape 31"/>
          <p:cNvSpPr>
            <a:spLocks noChangeArrowheads="1"/>
          </p:cNvSpPr>
          <p:nvPr/>
        </p:nvSpPr>
        <p:spPr bwMode="auto">
          <a:xfrm rot="-8309022">
            <a:off x="3379788" y="2562225"/>
            <a:ext cx="293687" cy="220663"/>
          </a:xfrm>
          <a:prstGeom prst="leftArrow">
            <a:avLst>
              <a:gd name="adj1" fmla="val 50000"/>
              <a:gd name="adj2" fmla="val 39916"/>
            </a:avLst>
          </a:prstGeom>
          <a:solidFill>
            <a:srgbClr val="00B050"/>
          </a:solidFill>
          <a:ln w="9525">
            <a:solidFill>
              <a:schemeClr val="tx1"/>
            </a:solidFill>
            <a:miter lim="800000"/>
            <a:headEnd/>
            <a:tailEnd/>
          </a:ln>
        </p:spPr>
        <p:txBody>
          <a:bodyPr wrap="none" anchor="ctr"/>
          <a:lstStyle/>
          <a:p>
            <a:endParaRPr lang="es-CO"/>
          </a:p>
        </p:txBody>
      </p:sp>
      <p:sp>
        <p:nvSpPr>
          <p:cNvPr id="38930" name="AutoShape 27"/>
          <p:cNvSpPr>
            <a:spLocks noChangeArrowheads="1"/>
          </p:cNvSpPr>
          <p:nvPr/>
        </p:nvSpPr>
        <p:spPr bwMode="auto">
          <a:xfrm rot="2900729">
            <a:off x="5643563" y="4357688"/>
            <a:ext cx="357187" cy="204787"/>
          </a:xfrm>
          <a:prstGeom prst="leftArrow">
            <a:avLst>
              <a:gd name="adj1" fmla="val 50000"/>
              <a:gd name="adj2" fmla="val 50137"/>
            </a:avLst>
          </a:prstGeom>
          <a:solidFill>
            <a:srgbClr val="00B050"/>
          </a:solidFill>
          <a:ln w="9525">
            <a:solidFill>
              <a:schemeClr val="tx1"/>
            </a:solidFill>
            <a:miter lim="800000"/>
            <a:headEnd/>
            <a:tailEnd/>
          </a:ln>
        </p:spPr>
        <p:txBody>
          <a:bodyPr wrap="none" anchor="ctr"/>
          <a:lstStyle/>
          <a:p>
            <a:endParaRPr lang="es-CO"/>
          </a:p>
        </p:txBody>
      </p:sp>
      <p:sp>
        <p:nvSpPr>
          <p:cNvPr id="50" name="Text Box 5"/>
          <p:cNvSpPr txBox="1">
            <a:spLocks noChangeArrowheads="1"/>
          </p:cNvSpPr>
          <p:nvPr/>
        </p:nvSpPr>
        <p:spPr bwMode="auto">
          <a:xfrm>
            <a:off x="2786063" y="1357313"/>
            <a:ext cx="1797050" cy="246062"/>
          </a:xfrm>
          <a:prstGeom prst="rect">
            <a:avLst/>
          </a:prstGeom>
          <a:solidFill>
            <a:schemeClr val="accent6">
              <a:lumMod val="40000"/>
              <a:lumOff val="60000"/>
              <a:alpha val="43921"/>
            </a:schemeClr>
          </a:solidFill>
          <a:ln w="12700">
            <a:solidFill>
              <a:schemeClr val="tx1"/>
            </a:solidFill>
            <a:miter lim="800000"/>
            <a:headEnd type="none" w="sm" len="sm"/>
            <a:tailEnd type="none" w="sm" len="sm"/>
          </a:ln>
        </p:spPr>
        <p:txBody>
          <a:bodyPr>
            <a:spAutoFit/>
          </a:bodyPr>
          <a:lstStyle/>
          <a:p>
            <a:pPr algn="ctr" defTabSz="762000" eaLnBrk="0" hangingPunct="0">
              <a:defRPr/>
            </a:pPr>
            <a:r>
              <a:rPr lang="en-US" sz="1000" b="1" dirty="0"/>
              <a:t>CIRCULAR DEL CORDON</a:t>
            </a:r>
            <a:endParaRPr lang="es-ES" sz="1000" b="1" dirty="0"/>
          </a:p>
        </p:txBody>
      </p:sp>
      <p:sp>
        <p:nvSpPr>
          <p:cNvPr id="38932" name="AutoShape 31"/>
          <p:cNvSpPr>
            <a:spLocks noChangeArrowheads="1"/>
          </p:cNvSpPr>
          <p:nvPr/>
        </p:nvSpPr>
        <p:spPr bwMode="auto">
          <a:xfrm rot="-6488538">
            <a:off x="3889375" y="2252663"/>
            <a:ext cx="346075" cy="177800"/>
          </a:xfrm>
          <a:prstGeom prst="leftArrow">
            <a:avLst>
              <a:gd name="adj1" fmla="val 50000"/>
              <a:gd name="adj2" fmla="val 40073"/>
            </a:avLst>
          </a:prstGeom>
          <a:solidFill>
            <a:srgbClr val="00B050"/>
          </a:solidFill>
          <a:ln w="9525">
            <a:solidFill>
              <a:schemeClr val="tx1"/>
            </a:solidFill>
            <a:miter lim="800000"/>
            <a:headEnd/>
            <a:tailEnd/>
          </a:ln>
        </p:spPr>
        <p:txBody>
          <a:bodyPr wrap="none" anchor="ctr"/>
          <a:lstStyle/>
          <a:p>
            <a:endParaRPr lang="es-CO"/>
          </a:p>
        </p:txBody>
      </p:sp>
      <p:sp>
        <p:nvSpPr>
          <p:cNvPr id="30" name="Text Box 8"/>
          <p:cNvSpPr txBox="1">
            <a:spLocks noChangeArrowheads="1"/>
          </p:cNvSpPr>
          <p:nvPr/>
        </p:nvSpPr>
        <p:spPr bwMode="auto">
          <a:xfrm>
            <a:off x="6443663" y="4005263"/>
            <a:ext cx="1657350" cy="246062"/>
          </a:xfrm>
          <a:prstGeom prst="rect">
            <a:avLst/>
          </a:prstGeom>
          <a:solidFill>
            <a:schemeClr val="accent6">
              <a:lumMod val="40000"/>
              <a:lumOff val="60000"/>
              <a:alpha val="49019"/>
            </a:schemeClr>
          </a:solidFill>
          <a:ln w="19050">
            <a:solidFill>
              <a:schemeClr val="tx1"/>
            </a:solidFill>
            <a:miter lim="800000"/>
            <a:headEnd type="none" w="sm" len="sm"/>
            <a:tailEnd type="none" w="sm" len="sm"/>
          </a:ln>
        </p:spPr>
        <p:txBody>
          <a:bodyPr>
            <a:spAutoFit/>
          </a:bodyPr>
          <a:lstStyle/>
          <a:p>
            <a:pPr algn="ctr" defTabSz="762000" eaLnBrk="0" hangingPunct="0">
              <a:spcBef>
                <a:spcPts val="0"/>
              </a:spcBef>
              <a:defRPr/>
            </a:pPr>
            <a:r>
              <a:rPr lang="es-CO" sz="1000" b="1" dirty="0"/>
              <a:t>TRAUMA </a:t>
            </a:r>
          </a:p>
        </p:txBody>
      </p:sp>
      <p:sp>
        <p:nvSpPr>
          <p:cNvPr id="38934" name="AutoShape 29"/>
          <p:cNvSpPr>
            <a:spLocks noChangeArrowheads="1"/>
          </p:cNvSpPr>
          <p:nvPr/>
        </p:nvSpPr>
        <p:spPr bwMode="auto">
          <a:xfrm rot="7847244">
            <a:off x="3590131" y="4366419"/>
            <a:ext cx="287338" cy="203200"/>
          </a:xfrm>
          <a:prstGeom prst="leftArrow">
            <a:avLst>
              <a:gd name="adj1" fmla="val 50000"/>
              <a:gd name="adj2" fmla="val 42710"/>
            </a:avLst>
          </a:prstGeom>
          <a:solidFill>
            <a:srgbClr val="00B050"/>
          </a:solidFill>
          <a:ln w="9525">
            <a:solidFill>
              <a:schemeClr val="tx1"/>
            </a:solidFill>
            <a:miter lim="800000"/>
            <a:headEnd/>
            <a:tailEnd/>
          </a:ln>
        </p:spPr>
        <p:txBody>
          <a:bodyPr wrap="none" anchor="ctr"/>
          <a:lstStyle/>
          <a:p>
            <a:endParaRPr lang="es-CO"/>
          </a:p>
        </p:txBody>
      </p:sp>
      <p:sp>
        <p:nvSpPr>
          <p:cNvPr id="32" name="Text Box 8"/>
          <p:cNvSpPr txBox="1">
            <a:spLocks noChangeArrowheads="1"/>
          </p:cNvSpPr>
          <p:nvPr/>
        </p:nvSpPr>
        <p:spPr bwMode="auto">
          <a:xfrm>
            <a:off x="1258888" y="4652963"/>
            <a:ext cx="1865312" cy="246062"/>
          </a:xfrm>
          <a:prstGeom prst="rect">
            <a:avLst/>
          </a:prstGeom>
          <a:solidFill>
            <a:schemeClr val="accent6">
              <a:lumMod val="40000"/>
              <a:lumOff val="60000"/>
              <a:alpha val="49019"/>
            </a:schemeClr>
          </a:solidFill>
          <a:ln w="19050">
            <a:solidFill>
              <a:schemeClr val="tx1"/>
            </a:solidFill>
            <a:miter lim="800000"/>
            <a:headEnd type="none" w="sm" len="sm"/>
            <a:tailEnd type="none" w="sm" len="sm"/>
          </a:ln>
        </p:spPr>
        <p:txBody>
          <a:bodyPr>
            <a:spAutoFit/>
          </a:bodyPr>
          <a:lstStyle/>
          <a:p>
            <a:pPr algn="ctr" defTabSz="762000" eaLnBrk="0" hangingPunct="0">
              <a:spcBef>
                <a:spcPct val="50000"/>
              </a:spcBef>
              <a:defRPr/>
            </a:pPr>
            <a:r>
              <a:rPr lang="es-CO" sz="1000" b="1" dirty="0"/>
              <a:t>HIPOXIA INTRAPARTO</a:t>
            </a:r>
            <a:endParaRPr lang="es-ES" sz="1000" b="1" dirty="0"/>
          </a:p>
        </p:txBody>
      </p:sp>
      <p:sp>
        <p:nvSpPr>
          <p:cNvPr id="38936" name="AutoShape 27"/>
          <p:cNvSpPr>
            <a:spLocks noChangeArrowheads="1"/>
          </p:cNvSpPr>
          <p:nvPr/>
        </p:nvSpPr>
        <p:spPr bwMode="auto">
          <a:xfrm rot="1255864">
            <a:off x="5822950" y="3917950"/>
            <a:ext cx="357188" cy="214313"/>
          </a:xfrm>
          <a:prstGeom prst="leftArrow">
            <a:avLst>
              <a:gd name="adj1" fmla="val 50000"/>
              <a:gd name="adj2" fmla="val 50139"/>
            </a:avLst>
          </a:prstGeom>
          <a:solidFill>
            <a:srgbClr val="00B050"/>
          </a:solidFill>
          <a:ln w="9525">
            <a:solidFill>
              <a:schemeClr val="tx1"/>
            </a:solidFill>
            <a:miter lim="800000"/>
            <a:headEnd/>
            <a:tailEnd/>
          </a:ln>
        </p:spPr>
        <p:txBody>
          <a:bodyPr wrap="none" anchor="ctr"/>
          <a:lstStyle/>
          <a:p>
            <a:endParaRPr lang="es-CO"/>
          </a:p>
        </p:txBody>
      </p:sp>
      <p:sp>
        <p:nvSpPr>
          <p:cNvPr id="34" name="Text Box 5"/>
          <p:cNvSpPr txBox="1">
            <a:spLocks noChangeArrowheads="1"/>
          </p:cNvSpPr>
          <p:nvPr/>
        </p:nvSpPr>
        <p:spPr bwMode="auto">
          <a:xfrm>
            <a:off x="6443663" y="2636838"/>
            <a:ext cx="1654175" cy="261937"/>
          </a:xfrm>
          <a:prstGeom prst="rect">
            <a:avLst/>
          </a:prstGeom>
          <a:solidFill>
            <a:schemeClr val="accent6">
              <a:lumMod val="40000"/>
              <a:lumOff val="60000"/>
              <a:alpha val="43921"/>
            </a:schemeClr>
          </a:solidFill>
          <a:ln w="12700">
            <a:solidFill>
              <a:schemeClr val="tx1"/>
            </a:solidFill>
            <a:miter lim="800000"/>
            <a:headEnd type="none" w="sm" len="sm"/>
            <a:tailEnd type="none" w="sm" len="sm"/>
          </a:ln>
        </p:spPr>
        <p:txBody>
          <a:bodyPr>
            <a:spAutoFit/>
          </a:bodyPr>
          <a:lstStyle/>
          <a:p>
            <a:pPr algn="ctr" defTabSz="762000" eaLnBrk="0" hangingPunct="0">
              <a:defRPr/>
            </a:pPr>
            <a:r>
              <a:rPr lang="en-US" sz="1100" b="1" dirty="0"/>
              <a:t>HIPERTENSION</a:t>
            </a:r>
            <a:endParaRPr lang="es-ES" sz="1100" b="1" dirty="0"/>
          </a:p>
        </p:txBody>
      </p:sp>
      <p:sp>
        <p:nvSpPr>
          <p:cNvPr id="38938" name="AutoShape 27"/>
          <p:cNvSpPr>
            <a:spLocks noChangeArrowheads="1"/>
          </p:cNvSpPr>
          <p:nvPr/>
        </p:nvSpPr>
        <p:spPr bwMode="auto">
          <a:xfrm rot="-2516308">
            <a:off x="5821363" y="2873375"/>
            <a:ext cx="357187" cy="214313"/>
          </a:xfrm>
          <a:prstGeom prst="leftArrow">
            <a:avLst>
              <a:gd name="adj1" fmla="val 50000"/>
              <a:gd name="adj2" fmla="val 50139"/>
            </a:avLst>
          </a:prstGeom>
          <a:solidFill>
            <a:srgbClr val="00B050"/>
          </a:solidFill>
          <a:ln w="9525">
            <a:solidFill>
              <a:schemeClr val="tx1"/>
            </a:solidFill>
            <a:miter lim="800000"/>
            <a:headEnd/>
            <a:tailEnd/>
          </a:ln>
        </p:spPr>
        <p:txBody>
          <a:bodyPr wrap="none" anchor="ctr"/>
          <a:lstStyle/>
          <a:p>
            <a:endParaRPr lang="es-CO"/>
          </a:p>
        </p:txBody>
      </p:sp>
      <p:sp>
        <p:nvSpPr>
          <p:cNvPr id="38939" name="AutoShape 30"/>
          <p:cNvSpPr>
            <a:spLocks noChangeArrowheads="1"/>
          </p:cNvSpPr>
          <p:nvPr/>
        </p:nvSpPr>
        <p:spPr bwMode="auto">
          <a:xfrm rot="10800000">
            <a:off x="3059113" y="3284538"/>
            <a:ext cx="360362" cy="215900"/>
          </a:xfrm>
          <a:prstGeom prst="leftArrow">
            <a:avLst>
              <a:gd name="adj1" fmla="val 50000"/>
              <a:gd name="adj2" fmla="val 25014"/>
            </a:avLst>
          </a:prstGeom>
          <a:solidFill>
            <a:srgbClr val="00B050"/>
          </a:solidFill>
          <a:ln w="9525">
            <a:solidFill>
              <a:schemeClr val="tx1"/>
            </a:solidFill>
            <a:miter lim="800000"/>
            <a:headEnd/>
            <a:tailEnd/>
          </a:ln>
        </p:spPr>
        <p:txBody>
          <a:bodyPr wrap="none" anchor="ctr"/>
          <a:lstStyle/>
          <a:p>
            <a:endParaRPr lang="es-CO"/>
          </a:p>
        </p:txBody>
      </p:sp>
      <p:sp>
        <p:nvSpPr>
          <p:cNvPr id="37" name="Text Box 8"/>
          <p:cNvSpPr txBox="1">
            <a:spLocks noChangeArrowheads="1"/>
          </p:cNvSpPr>
          <p:nvPr/>
        </p:nvSpPr>
        <p:spPr bwMode="auto">
          <a:xfrm>
            <a:off x="1258888" y="4005263"/>
            <a:ext cx="1512887" cy="246062"/>
          </a:xfrm>
          <a:prstGeom prst="rect">
            <a:avLst/>
          </a:prstGeom>
          <a:solidFill>
            <a:schemeClr val="accent6">
              <a:lumMod val="40000"/>
              <a:lumOff val="60000"/>
              <a:alpha val="49019"/>
            </a:schemeClr>
          </a:solidFill>
          <a:ln w="19050">
            <a:solidFill>
              <a:schemeClr val="tx1"/>
            </a:solidFill>
            <a:miter lim="800000"/>
            <a:headEnd type="none" w="sm" len="sm"/>
            <a:tailEnd type="none" w="sm" len="sm"/>
          </a:ln>
        </p:spPr>
        <p:txBody>
          <a:bodyPr>
            <a:spAutoFit/>
          </a:bodyPr>
          <a:lstStyle/>
          <a:p>
            <a:pPr algn="ctr" defTabSz="762000" eaLnBrk="0" hangingPunct="0">
              <a:spcBef>
                <a:spcPts val="0"/>
              </a:spcBef>
              <a:defRPr/>
            </a:pPr>
            <a:r>
              <a:rPr lang="es-CO" sz="1000" b="1" dirty="0"/>
              <a:t>PREMATUREZ</a:t>
            </a:r>
          </a:p>
        </p:txBody>
      </p:sp>
    </p:spTree>
    <p:extLst>
      <p:ext uri="{BB962C8B-B14F-4D97-AF65-F5344CB8AC3E}">
        <p14:creationId xmlns="" xmlns:p14="http://schemas.microsoft.com/office/powerpoint/2010/main" val="32969532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1 Título"/>
          <p:cNvSpPr>
            <a:spLocks noGrp="1"/>
          </p:cNvSpPr>
          <p:nvPr>
            <p:ph type="title"/>
          </p:nvPr>
        </p:nvSpPr>
        <p:spPr>
          <a:xfrm>
            <a:off x="457200" y="1268760"/>
            <a:ext cx="8229600" cy="936104"/>
          </a:xfrm>
        </p:spPr>
        <p:txBody>
          <a:bodyPr/>
          <a:lstStyle/>
          <a:p>
            <a:pPr algn="ctr">
              <a:defRPr/>
            </a:pPr>
            <a:r>
              <a:rPr lang="es-ES" sz="2000" b="1" dirty="0" smtClean="0">
                <a:solidFill>
                  <a:srgbClr val="0070C0"/>
                </a:solidFill>
                <a:latin typeface="Arial" pitchFamily="34" charset="0"/>
                <a:cs typeface="Arial" pitchFamily="34" charset="0"/>
              </a:rPr>
              <a:t>DEFUNCION MATERNA</a:t>
            </a:r>
          </a:p>
        </p:txBody>
      </p:sp>
      <p:sp>
        <p:nvSpPr>
          <p:cNvPr id="39939" name="3 CuadroTexto"/>
          <p:cNvSpPr txBox="1">
            <a:spLocks noChangeArrowheads="1"/>
          </p:cNvSpPr>
          <p:nvPr/>
        </p:nvSpPr>
        <p:spPr bwMode="auto">
          <a:xfrm>
            <a:off x="642938" y="2708920"/>
            <a:ext cx="8072437" cy="1631950"/>
          </a:xfrm>
          <a:prstGeom prst="rect">
            <a:avLst/>
          </a:prstGeom>
          <a:noFill/>
          <a:ln w="9525">
            <a:solidFill>
              <a:schemeClr val="accent1">
                <a:lumMod val="50000"/>
              </a:schemeClr>
            </a:solidFill>
            <a:miter lim="800000"/>
            <a:headEnd/>
            <a:tailEnd/>
          </a:ln>
        </p:spPr>
        <p:txBody>
          <a:bodyPr>
            <a:spAutoFit/>
          </a:bodyPr>
          <a:lstStyle/>
          <a:p>
            <a:pPr algn="just">
              <a:defRPr/>
            </a:pPr>
            <a:r>
              <a:rPr lang="es-ES" sz="2000" dirty="0"/>
              <a:t>Es la muerte de una mujer mientras esta embarazada o dentro de los 42 días siguientes a la terminación del embarazo, independientemente de la duración y sitio del embarazo, debida a cualquier causa relacionada con o agravada por el embarazo mismo o su atención, pero no por causas accidentales o incidentales. (OMS)</a:t>
            </a:r>
          </a:p>
        </p:txBody>
      </p:sp>
    </p:spTree>
    <p:extLst>
      <p:ext uri="{BB962C8B-B14F-4D97-AF65-F5344CB8AC3E}">
        <p14:creationId xmlns="" xmlns:p14="http://schemas.microsoft.com/office/powerpoint/2010/main" val="39015214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3 CuadroTexto"/>
          <p:cNvSpPr txBox="1">
            <a:spLocks noChangeArrowheads="1"/>
          </p:cNvSpPr>
          <p:nvPr/>
        </p:nvSpPr>
        <p:spPr bwMode="auto">
          <a:xfrm>
            <a:off x="357188" y="1143000"/>
            <a:ext cx="8572500" cy="2185988"/>
          </a:xfrm>
          <a:prstGeom prst="rect">
            <a:avLst/>
          </a:prstGeom>
          <a:noFill/>
          <a:ln w="9525">
            <a:solidFill>
              <a:schemeClr val="accent1">
                <a:lumMod val="50000"/>
              </a:schemeClr>
            </a:solidFill>
            <a:miter lim="800000"/>
            <a:headEnd/>
            <a:tailEnd/>
          </a:ln>
        </p:spPr>
        <p:txBody>
          <a:bodyPr>
            <a:spAutoFit/>
          </a:bodyPr>
          <a:lstStyle/>
          <a:p>
            <a:pPr>
              <a:defRPr/>
            </a:pPr>
            <a:endParaRPr lang="es-ES" sz="1600" b="1" dirty="0">
              <a:solidFill>
                <a:srgbClr val="0070C0"/>
              </a:solidFill>
            </a:endParaRPr>
          </a:p>
          <a:p>
            <a:pPr>
              <a:defRPr/>
            </a:pPr>
            <a:r>
              <a:rPr lang="es-ES" sz="1600" b="1" dirty="0">
                <a:solidFill>
                  <a:srgbClr val="0070C0"/>
                </a:solidFill>
              </a:rPr>
              <a:t>DEFUNCIONES MATERNAS DIRECTAS, MMD</a:t>
            </a:r>
          </a:p>
          <a:p>
            <a:pPr>
              <a:defRPr/>
            </a:pPr>
            <a:endParaRPr lang="es-ES" sz="1600" b="1" dirty="0">
              <a:solidFill>
                <a:srgbClr val="0070C0"/>
              </a:solidFill>
            </a:endParaRPr>
          </a:p>
          <a:p>
            <a:pPr algn="just">
              <a:lnSpc>
                <a:spcPct val="150000"/>
              </a:lnSpc>
              <a:defRPr/>
            </a:pPr>
            <a:r>
              <a:rPr lang="es-ES" sz="1600" dirty="0"/>
              <a:t>Muertes maternas que resultan de complicaciones obstétricas del embarazo,  parto o puerperio, de intervenciones, de omisiones, de tratamiento incorrecto, o de una cadena de acontecimientos originada en cualquiera de las circunstancias mencionadas.(OMS)</a:t>
            </a:r>
          </a:p>
          <a:p>
            <a:pPr algn="just">
              <a:defRPr/>
            </a:pPr>
            <a:endParaRPr lang="es-ES" sz="1600" dirty="0"/>
          </a:p>
        </p:txBody>
      </p:sp>
      <p:sp>
        <p:nvSpPr>
          <p:cNvPr id="40963" name="4 CuadroTexto"/>
          <p:cNvSpPr txBox="1">
            <a:spLocks noChangeArrowheads="1"/>
          </p:cNvSpPr>
          <p:nvPr/>
        </p:nvSpPr>
        <p:spPr bwMode="auto">
          <a:xfrm>
            <a:off x="357188" y="4076700"/>
            <a:ext cx="8572500" cy="2062163"/>
          </a:xfrm>
          <a:prstGeom prst="rect">
            <a:avLst/>
          </a:prstGeom>
          <a:noFill/>
          <a:ln w="9525">
            <a:solidFill>
              <a:schemeClr val="accent1">
                <a:lumMod val="50000"/>
              </a:schemeClr>
            </a:solidFill>
            <a:miter lim="800000"/>
            <a:headEnd/>
            <a:tailEnd/>
          </a:ln>
        </p:spPr>
        <p:txBody>
          <a:bodyPr>
            <a:spAutoFit/>
          </a:bodyPr>
          <a:lstStyle/>
          <a:p>
            <a:pPr>
              <a:defRPr/>
            </a:pPr>
            <a:endParaRPr lang="es-ES" sz="1600" dirty="0">
              <a:solidFill>
                <a:srgbClr val="0070C0"/>
              </a:solidFill>
            </a:endParaRPr>
          </a:p>
          <a:p>
            <a:pPr>
              <a:lnSpc>
                <a:spcPct val="150000"/>
              </a:lnSpc>
              <a:defRPr/>
            </a:pPr>
            <a:r>
              <a:rPr lang="es-ES" sz="1600" b="1" dirty="0">
                <a:solidFill>
                  <a:srgbClr val="0070C0"/>
                </a:solidFill>
              </a:rPr>
              <a:t>DEFUNCIONES MATERNAS INDIRECTAS, MMI</a:t>
            </a:r>
          </a:p>
          <a:p>
            <a:pPr algn="just">
              <a:lnSpc>
                <a:spcPct val="150000"/>
              </a:lnSpc>
              <a:defRPr/>
            </a:pPr>
            <a:r>
              <a:rPr lang="es-ES" sz="1600" dirty="0"/>
              <a:t>Muertes maternas que resultan de una enfermedad existente desde antes del embarazo o de una enfermedad que evoluciona durante el mismo, no debidas a causas obstétricas directas pero si agravadas por los efectos fisiológicos del embarazo. (OMS)</a:t>
            </a:r>
          </a:p>
          <a:p>
            <a:pPr algn="just">
              <a:defRPr/>
            </a:pPr>
            <a:endParaRPr lang="es-ES" sz="1600" dirty="0"/>
          </a:p>
        </p:txBody>
      </p:sp>
    </p:spTree>
    <p:extLst>
      <p:ext uri="{BB962C8B-B14F-4D97-AF65-F5344CB8AC3E}">
        <p14:creationId xmlns="" xmlns:p14="http://schemas.microsoft.com/office/powerpoint/2010/main" val="33170263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extLst>
              <p:ext uri="{D42A27DB-BD31-4B8C-83A1-F6EECF244321}">
                <p14:modId xmlns="" xmlns:p14="http://schemas.microsoft.com/office/powerpoint/2010/main" val="622288256"/>
              </p:ext>
            </p:extLst>
          </p:nvPr>
        </p:nvGraphicFramePr>
        <p:xfrm>
          <a:off x="428625" y="1679575"/>
          <a:ext cx="8247064" cy="3992564"/>
        </p:xfrm>
        <a:graphic>
          <a:graphicData uri="http://schemas.openxmlformats.org/drawingml/2006/table">
            <a:tbl>
              <a:tblPr/>
              <a:tblGrid>
                <a:gridCol w="398959"/>
                <a:gridCol w="172419"/>
                <a:gridCol w="1023038"/>
                <a:gridCol w="669305"/>
                <a:gridCol w="478871"/>
                <a:gridCol w="765199"/>
                <a:gridCol w="132683"/>
                <a:gridCol w="569414"/>
                <a:gridCol w="916171"/>
                <a:gridCol w="702587"/>
                <a:gridCol w="192870"/>
                <a:gridCol w="46402"/>
                <a:gridCol w="824273"/>
                <a:gridCol w="957219"/>
                <a:gridCol w="397654"/>
              </a:tblGrid>
              <a:tr h="283852">
                <a:tc gridSpan="2">
                  <a:txBody>
                    <a:bodyPr/>
                    <a:lstStyle/>
                    <a:p>
                      <a:pPr algn="l" fontAlgn="b"/>
                      <a:r>
                        <a:rPr lang="es-ES" sz="1200" b="0" i="0" u="none" strike="noStrike" dirty="0">
                          <a:solidFill>
                            <a:srgbClr val="000000"/>
                          </a:solidFill>
                          <a:latin typeface="Arial"/>
                        </a:rPr>
                        <a:t> </a:t>
                      </a:r>
                    </a:p>
                  </a:txBody>
                  <a:tcPr marL="9524" marR="9524"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chemeClr val="accent1">
                        <a:lumMod val="40000"/>
                        <a:lumOff val="60000"/>
                      </a:schemeClr>
                    </a:solidFill>
                  </a:tcPr>
                </a:tc>
                <a:tc hMerge="1">
                  <a:txBody>
                    <a:bodyPr/>
                    <a:lstStyle/>
                    <a:p>
                      <a:endParaRPr lang="es-CO"/>
                    </a:p>
                  </a:txBody>
                  <a:tcPr/>
                </a:tc>
                <a:tc>
                  <a:txBody>
                    <a:bodyPr/>
                    <a:lstStyle/>
                    <a:p>
                      <a:pPr algn="l" fontAlgn="b"/>
                      <a:r>
                        <a:rPr lang="es-ES" sz="1200" b="0" i="0" u="none" strike="noStrike" dirty="0">
                          <a:solidFill>
                            <a:srgbClr val="000000"/>
                          </a:solidFill>
                          <a:latin typeface="Arial"/>
                        </a:rPr>
                        <a:t> </a:t>
                      </a:r>
                    </a:p>
                  </a:txBody>
                  <a:tcPr marL="9524" marR="9524" marT="9525" marB="0" anchor="b">
                    <a:lnL>
                      <a:noFill/>
                    </a:lnL>
                    <a:lnR>
                      <a:noFill/>
                    </a:lnR>
                    <a:lnT w="12700" cap="flat" cmpd="sng" algn="ctr">
                      <a:solidFill>
                        <a:srgbClr val="000000"/>
                      </a:solidFill>
                      <a:prstDash val="solid"/>
                      <a:round/>
                      <a:headEnd type="none" w="med" len="med"/>
                      <a:tailEnd type="none" w="med" len="med"/>
                    </a:lnT>
                    <a:lnB>
                      <a:noFill/>
                    </a:lnB>
                    <a:solidFill>
                      <a:schemeClr val="accent1">
                        <a:lumMod val="40000"/>
                        <a:lumOff val="60000"/>
                      </a:schemeClr>
                    </a:solidFill>
                  </a:tcPr>
                </a:tc>
                <a:tc>
                  <a:txBody>
                    <a:bodyPr/>
                    <a:lstStyle/>
                    <a:p>
                      <a:pPr algn="l" fontAlgn="b"/>
                      <a:r>
                        <a:rPr lang="es-ES" sz="1200" b="0" i="0" u="none" strike="noStrike" dirty="0">
                          <a:solidFill>
                            <a:srgbClr val="000000"/>
                          </a:solidFill>
                          <a:latin typeface="Arial"/>
                        </a:rPr>
                        <a:t> </a:t>
                      </a:r>
                    </a:p>
                  </a:txBody>
                  <a:tcPr marL="9524" marR="9524" marT="9525" marB="0" anchor="b">
                    <a:lnL>
                      <a:noFill/>
                    </a:lnL>
                    <a:lnR>
                      <a:noFill/>
                    </a:lnR>
                    <a:lnT w="12700" cap="flat" cmpd="sng" algn="ctr">
                      <a:solidFill>
                        <a:srgbClr val="000000"/>
                      </a:solidFill>
                      <a:prstDash val="solid"/>
                      <a:round/>
                      <a:headEnd type="none" w="med" len="med"/>
                      <a:tailEnd type="none" w="med" len="med"/>
                    </a:lnT>
                    <a:lnB>
                      <a:noFill/>
                    </a:lnB>
                    <a:solidFill>
                      <a:schemeClr val="accent1">
                        <a:lumMod val="40000"/>
                        <a:lumOff val="60000"/>
                      </a:schemeClr>
                    </a:solidFill>
                  </a:tcPr>
                </a:tc>
                <a:tc>
                  <a:txBody>
                    <a:bodyPr/>
                    <a:lstStyle/>
                    <a:p>
                      <a:pPr algn="l" fontAlgn="b"/>
                      <a:r>
                        <a:rPr lang="es-ES" sz="1200" b="0" i="0" u="none" strike="noStrike" dirty="0">
                          <a:solidFill>
                            <a:srgbClr val="000000"/>
                          </a:solidFill>
                          <a:latin typeface="Arial"/>
                        </a:rPr>
                        <a:t> </a:t>
                      </a:r>
                    </a:p>
                  </a:txBody>
                  <a:tcPr marL="9524" marR="9524" marT="9525" marB="0" anchor="b">
                    <a:lnL>
                      <a:noFill/>
                    </a:lnL>
                    <a:lnR>
                      <a:noFill/>
                    </a:lnR>
                    <a:lnT w="12700" cap="flat" cmpd="sng" algn="ctr">
                      <a:solidFill>
                        <a:srgbClr val="000000"/>
                      </a:solidFill>
                      <a:prstDash val="solid"/>
                      <a:round/>
                      <a:headEnd type="none" w="med" len="med"/>
                      <a:tailEnd type="none" w="med" len="med"/>
                    </a:lnT>
                    <a:lnB>
                      <a:noFill/>
                    </a:lnB>
                    <a:solidFill>
                      <a:schemeClr val="accent1">
                        <a:lumMod val="40000"/>
                        <a:lumOff val="60000"/>
                      </a:schemeClr>
                    </a:solidFill>
                  </a:tcPr>
                </a:tc>
                <a:tc>
                  <a:txBody>
                    <a:bodyPr/>
                    <a:lstStyle/>
                    <a:p>
                      <a:pPr algn="l" fontAlgn="b"/>
                      <a:r>
                        <a:rPr lang="es-ES" sz="1200" b="0" i="0" u="none" strike="noStrike" dirty="0">
                          <a:solidFill>
                            <a:srgbClr val="000000"/>
                          </a:solidFill>
                          <a:latin typeface="Arial"/>
                        </a:rPr>
                        <a:t> </a:t>
                      </a:r>
                    </a:p>
                  </a:txBody>
                  <a:tcPr marL="9524" marR="9524" marT="9525" marB="0" anchor="b">
                    <a:lnL>
                      <a:noFill/>
                    </a:lnL>
                    <a:lnR>
                      <a:noFill/>
                    </a:lnR>
                    <a:lnT w="12700" cap="flat" cmpd="sng" algn="ctr">
                      <a:solidFill>
                        <a:srgbClr val="000000"/>
                      </a:solidFill>
                      <a:prstDash val="solid"/>
                      <a:round/>
                      <a:headEnd type="none" w="med" len="med"/>
                      <a:tailEnd type="none" w="med" len="med"/>
                    </a:lnT>
                    <a:lnB>
                      <a:noFill/>
                    </a:lnB>
                    <a:solidFill>
                      <a:schemeClr val="accent1">
                        <a:lumMod val="40000"/>
                        <a:lumOff val="60000"/>
                      </a:schemeClr>
                    </a:solidFill>
                  </a:tcPr>
                </a:tc>
                <a:tc gridSpan="3">
                  <a:txBody>
                    <a:bodyPr/>
                    <a:lstStyle/>
                    <a:p>
                      <a:pPr algn="l" fontAlgn="b"/>
                      <a:r>
                        <a:rPr lang="es-ES" sz="1200" b="0" i="0" u="none" strike="noStrike" dirty="0">
                          <a:solidFill>
                            <a:srgbClr val="000000"/>
                          </a:solidFill>
                          <a:latin typeface="Arial"/>
                        </a:rPr>
                        <a:t> </a:t>
                      </a:r>
                    </a:p>
                  </a:txBody>
                  <a:tcPr marL="9524" marR="9524" marT="9525" marB="0" anchor="b">
                    <a:lnL>
                      <a:noFill/>
                    </a:lnL>
                    <a:lnR>
                      <a:noFill/>
                    </a:lnR>
                    <a:lnT w="12700" cap="flat" cmpd="sng" algn="ctr">
                      <a:solidFill>
                        <a:srgbClr val="000000"/>
                      </a:solidFill>
                      <a:prstDash val="solid"/>
                      <a:round/>
                      <a:headEnd type="none" w="med" len="med"/>
                      <a:tailEnd type="none" w="med" len="med"/>
                    </a:lnT>
                    <a:lnB>
                      <a:noFill/>
                    </a:lnB>
                    <a:solidFill>
                      <a:schemeClr val="accent1">
                        <a:lumMod val="40000"/>
                        <a:lumOff val="60000"/>
                      </a:schemeClr>
                    </a:solidFill>
                  </a:tcPr>
                </a:tc>
                <a:tc hMerge="1">
                  <a:txBody>
                    <a:bodyPr/>
                    <a:lstStyle/>
                    <a:p>
                      <a:pPr algn="l" fontAlgn="b"/>
                      <a:endParaRPr lang="es-ES" sz="1200" b="0" i="0" u="none" strike="noStrike">
                        <a:solidFill>
                          <a:srgbClr val="000000"/>
                        </a:solidFill>
                        <a:latin typeface="Arial"/>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B6DDE8"/>
                    </a:solidFill>
                  </a:tcPr>
                </a:tc>
                <a:tc hMerge="1">
                  <a:txBody>
                    <a:bodyPr/>
                    <a:lstStyle/>
                    <a:p>
                      <a:endParaRPr lang="es-ES"/>
                    </a:p>
                  </a:txBody>
                  <a:tcPr/>
                </a:tc>
                <a:tc>
                  <a:txBody>
                    <a:bodyPr/>
                    <a:lstStyle/>
                    <a:p>
                      <a:pPr algn="l" fontAlgn="b"/>
                      <a:r>
                        <a:rPr lang="es-ES" sz="1200" b="0" i="0" u="none" strike="noStrike">
                          <a:solidFill>
                            <a:srgbClr val="000000"/>
                          </a:solidFill>
                          <a:latin typeface="Arial"/>
                        </a:rPr>
                        <a:t> </a:t>
                      </a:r>
                    </a:p>
                  </a:txBody>
                  <a:tcPr marL="9524" marR="9524" marT="9525" marB="0" anchor="b">
                    <a:lnL>
                      <a:noFill/>
                    </a:lnL>
                    <a:lnR>
                      <a:noFill/>
                    </a:lnR>
                    <a:lnT w="12700" cap="flat" cmpd="sng" algn="ctr">
                      <a:solidFill>
                        <a:srgbClr val="000000"/>
                      </a:solidFill>
                      <a:prstDash val="solid"/>
                      <a:round/>
                      <a:headEnd type="none" w="med" len="med"/>
                      <a:tailEnd type="none" w="med" len="med"/>
                    </a:lnT>
                    <a:lnB>
                      <a:noFill/>
                    </a:lnB>
                    <a:solidFill>
                      <a:schemeClr val="accent1">
                        <a:lumMod val="40000"/>
                        <a:lumOff val="60000"/>
                      </a:schemeClr>
                    </a:solidFill>
                  </a:tcPr>
                </a:tc>
                <a:tc gridSpan="3">
                  <a:txBody>
                    <a:bodyPr/>
                    <a:lstStyle/>
                    <a:p>
                      <a:pPr algn="l" fontAlgn="b"/>
                      <a:r>
                        <a:rPr lang="es-ES" sz="1200" b="0" i="0" u="none" strike="noStrike">
                          <a:solidFill>
                            <a:srgbClr val="000000"/>
                          </a:solidFill>
                          <a:latin typeface="Arial"/>
                        </a:rPr>
                        <a:t> </a:t>
                      </a:r>
                    </a:p>
                  </a:txBody>
                  <a:tcPr marL="9524" marR="9524" marT="9525" marB="0" anchor="b">
                    <a:lnL>
                      <a:noFill/>
                    </a:lnL>
                    <a:lnR>
                      <a:noFill/>
                    </a:lnR>
                    <a:lnT w="12700" cap="flat" cmpd="sng" algn="ctr">
                      <a:solidFill>
                        <a:srgbClr val="000000"/>
                      </a:solidFill>
                      <a:prstDash val="solid"/>
                      <a:round/>
                      <a:headEnd type="none" w="med" len="med"/>
                      <a:tailEnd type="none" w="med" len="med"/>
                    </a:lnT>
                    <a:lnB>
                      <a:noFill/>
                    </a:lnB>
                    <a:solidFill>
                      <a:schemeClr val="accent1">
                        <a:lumMod val="40000"/>
                        <a:lumOff val="60000"/>
                      </a:schemeClr>
                    </a:solidFill>
                  </a:tcPr>
                </a:tc>
                <a:tc hMerge="1">
                  <a:txBody>
                    <a:bodyPr/>
                    <a:lstStyle/>
                    <a:p>
                      <a:pPr algn="l" fontAlgn="b"/>
                      <a:endParaRPr lang="es-ES" sz="1200" b="0" i="0" u="none" strike="noStrike">
                        <a:solidFill>
                          <a:srgbClr val="000000"/>
                        </a:solidFill>
                        <a:latin typeface="Arial"/>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FFCCCC"/>
                    </a:solidFill>
                  </a:tcPr>
                </a:tc>
                <a:tc hMerge="1">
                  <a:txBody>
                    <a:bodyPr/>
                    <a:lstStyle/>
                    <a:p>
                      <a:endParaRPr lang="es-ES"/>
                    </a:p>
                  </a:txBody>
                  <a:tcPr/>
                </a:tc>
                <a:tc>
                  <a:txBody>
                    <a:bodyPr/>
                    <a:lstStyle/>
                    <a:p>
                      <a:pPr algn="l" fontAlgn="b"/>
                      <a:r>
                        <a:rPr lang="es-ES" sz="1200" b="0" i="0" u="none" strike="noStrike">
                          <a:solidFill>
                            <a:srgbClr val="000000"/>
                          </a:solidFill>
                          <a:latin typeface="Arial"/>
                        </a:rPr>
                        <a:t> </a:t>
                      </a:r>
                    </a:p>
                  </a:txBody>
                  <a:tcPr marL="9524" marR="9524" marT="9525" marB="0" anchor="b">
                    <a:lnL>
                      <a:noFill/>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40000"/>
                        <a:lumOff val="60000"/>
                      </a:schemeClr>
                    </a:solidFill>
                  </a:tcPr>
                </a:tc>
                <a:tc>
                  <a:txBody>
                    <a:bodyPr/>
                    <a:lstStyle/>
                    <a:p>
                      <a:pPr algn="l" fontAlgn="b"/>
                      <a:endParaRPr lang="es-ES" sz="1800" dirty="0"/>
                    </a:p>
                  </a:txBody>
                  <a:tcPr marL="9524" marR="9524"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1">
                        <a:lumMod val="40000"/>
                        <a:lumOff val="60000"/>
                      </a:schemeClr>
                    </a:solidFill>
                  </a:tcPr>
                </a:tc>
              </a:tr>
              <a:tr h="446520">
                <a:tc gridSpan="3">
                  <a:txBody>
                    <a:bodyPr/>
                    <a:lstStyle/>
                    <a:p>
                      <a:pPr algn="ctr" fontAlgn="b"/>
                      <a:r>
                        <a:rPr lang="es-ES" sz="1400" b="1" i="0" u="none" strike="noStrike" dirty="0" smtClean="0">
                          <a:solidFill>
                            <a:srgbClr val="000000"/>
                          </a:solidFill>
                          <a:latin typeface="Arial"/>
                        </a:rPr>
                        <a:t>día </a:t>
                      </a:r>
                      <a:r>
                        <a:rPr lang="es-ES" sz="1400" b="1" i="0" u="none" strike="noStrike" dirty="0">
                          <a:solidFill>
                            <a:srgbClr val="000000"/>
                          </a:solidFill>
                          <a:latin typeface="Arial"/>
                        </a:rPr>
                        <a:t>1 ultima </a:t>
                      </a:r>
                      <a:r>
                        <a:rPr lang="es-ES" sz="1400" b="1" i="0" u="none" strike="noStrike" dirty="0" smtClean="0">
                          <a:solidFill>
                            <a:srgbClr val="000000"/>
                          </a:solidFill>
                          <a:latin typeface="Arial"/>
                        </a:rPr>
                        <a:t>menstruación</a:t>
                      </a:r>
                      <a:endParaRPr lang="es-ES" sz="1400" b="1" i="0" u="none" strike="noStrike" dirty="0">
                        <a:solidFill>
                          <a:srgbClr val="000000"/>
                        </a:solidFill>
                        <a:latin typeface="Arial"/>
                      </a:endParaRPr>
                    </a:p>
                  </a:txBody>
                  <a:tcPr marL="9524" marR="9524" marT="9525" marB="0" anchor="b">
                    <a:lnL w="12700" cap="flat" cmpd="sng" algn="ctr">
                      <a:solidFill>
                        <a:srgbClr val="000000"/>
                      </a:solidFill>
                      <a:prstDash val="solid"/>
                      <a:round/>
                      <a:headEnd type="none" w="med" len="med"/>
                      <a:tailEnd type="none" w="med" len="med"/>
                    </a:lnL>
                    <a:lnR>
                      <a:noFill/>
                    </a:lnR>
                    <a:lnT>
                      <a:noFill/>
                    </a:lnT>
                    <a:lnB>
                      <a:noFill/>
                    </a:lnB>
                    <a:solidFill>
                      <a:schemeClr val="accent1">
                        <a:lumMod val="40000"/>
                        <a:lumOff val="60000"/>
                      </a:schemeClr>
                    </a:solidFill>
                  </a:tcPr>
                </a:tc>
                <a:tc hMerge="1">
                  <a:txBody>
                    <a:bodyPr/>
                    <a:lstStyle/>
                    <a:p>
                      <a:endParaRPr lang="es-CO"/>
                    </a:p>
                  </a:txBody>
                  <a:tcPr/>
                </a:tc>
                <a:tc hMerge="1">
                  <a:txBody>
                    <a:bodyPr/>
                    <a:lstStyle/>
                    <a:p>
                      <a:endParaRPr lang="es-ES"/>
                    </a:p>
                  </a:txBody>
                  <a:tcPr/>
                </a:tc>
                <a:tc gridSpan="2">
                  <a:txBody>
                    <a:bodyPr/>
                    <a:lstStyle/>
                    <a:p>
                      <a:pPr algn="ctr" fontAlgn="b"/>
                      <a:r>
                        <a:rPr lang="es-ES" sz="1200" b="1" i="0" u="none" strike="noStrike" dirty="0">
                          <a:solidFill>
                            <a:srgbClr val="000000"/>
                          </a:solidFill>
                          <a:latin typeface="Arial"/>
                        </a:rPr>
                        <a:t>       </a:t>
                      </a:r>
                      <a:r>
                        <a:rPr lang="es-ES" sz="1400" b="1" i="0" u="none" strike="noStrike" dirty="0">
                          <a:solidFill>
                            <a:srgbClr val="000000"/>
                          </a:solidFill>
                          <a:latin typeface="Arial"/>
                        </a:rPr>
                        <a:t>parto</a:t>
                      </a:r>
                    </a:p>
                  </a:txBody>
                  <a:tcPr marL="9524" marR="9524" marT="9525" marB="0" anchor="b">
                    <a:lnL>
                      <a:noFill/>
                    </a:lnL>
                    <a:lnR>
                      <a:noFill/>
                    </a:lnR>
                    <a:lnT>
                      <a:noFill/>
                    </a:lnT>
                    <a:lnB>
                      <a:noFill/>
                    </a:lnB>
                    <a:solidFill>
                      <a:schemeClr val="accent1">
                        <a:lumMod val="40000"/>
                        <a:lumOff val="60000"/>
                      </a:schemeClr>
                    </a:solidFill>
                  </a:tcPr>
                </a:tc>
                <a:tc hMerge="1">
                  <a:txBody>
                    <a:bodyPr/>
                    <a:lstStyle/>
                    <a:p>
                      <a:endParaRPr lang="es-ES"/>
                    </a:p>
                  </a:txBody>
                  <a:tcPr/>
                </a:tc>
                <a:tc>
                  <a:txBody>
                    <a:bodyPr/>
                    <a:lstStyle/>
                    <a:p>
                      <a:pPr algn="l" fontAlgn="b"/>
                      <a:r>
                        <a:rPr lang="es-ES" sz="1200" b="0" i="0" u="none" strike="noStrike" dirty="0">
                          <a:solidFill>
                            <a:srgbClr val="000000"/>
                          </a:solidFill>
                          <a:latin typeface="Arial"/>
                        </a:rPr>
                        <a:t> </a:t>
                      </a:r>
                    </a:p>
                  </a:txBody>
                  <a:tcPr marL="9524" marR="9524" marT="9525" marB="0" anchor="b">
                    <a:lnL>
                      <a:noFill/>
                    </a:lnL>
                    <a:lnR>
                      <a:noFill/>
                    </a:lnR>
                    <a:lnT>
                      <a:noFill/>
                    </a:lnT>
                    <a:lnB>
                      <a:noFill/>
                    </a:lnB>
                    <a:solidFill>
                      <a:schemeClr val="accent1">
                        <a:lumMod val="40000"/>
                        <a:lumOff val="60000"/>
                      </a:schemeClr>
                    </a:solidFill>
                  </a:tcPr>
                </a:tc>
                <a:tc gridSpan="4">
                  <a:txBody>
                    <a:bodyPr/>
                    <a:lstStyle/>
                    <a:p>
                      <a:pPr algn="l" fontAlgn="b"/>
                      <a:r>
                        <a:rPr lang="es-ES" sz="1400" b="0" i="0" u="none" strike="noStrike" dirty="0" smtClean="0">
                          <a:solidFill>
                            <a:srgbClr val="000000"/>
                          </a:solidFill>
                          <a:latin typeface="Arial"/>
                        </a:rPr>
                        <a:t>        </a:t>
                      </a:r>
                      <a:r>
                        <a:rPr lang="es-ES" sz="1400" b="1" i="0" u="none" strike="noStrike" dirty="0" smtClean="0">
                          <a:solidFill>
                            <a:srgbClr val="000000"/>
                          </a:solidFill>
                          <a:latin typeface="Arial"/>
                        </a:rPr>
                        <a:t>día </a:t>
                      </a:r>
                      <a:r>
                        <a:rPr lang="es-ES" sz="1400" b="1" i="0" u="none" strike="noStrike" dirty="0">
                          <a:solidFill>
                            <a:srgbClr val="000000"/>
                          </a:solidFill>
                          <a:latin typeface="Arial"/>
                        </a:rPr>
                        <a:t>42</a:t>
                      </a:r>
                      <a:endParaRPr lang="es-ES" sz="1400" b="0" i="0" u="none" strike="noStrike" dirty="0">
                        <a:solidFill>
                          <a:srgbClr val="000000"/>
                        </a:solidFill>
                        <a:latin typeface="Arial"/>
                      </a:endParaRPr>
                    </a:p>
                  </a:txBody>
                  <a:tcPr marL="9524" marR="9524" marT="9525" marB="0" anchor="b">
                    <a:lnL>
                      <a:noFill/>
                    </a:lnL>
                    <a:lnR>
                      <a:noFill/>
                    </a:lnR>
                    <a:lnT>
                      <a:noFill/>
                    </a:lnT>
                    <a:lnB>
                      <a:noFill/>
                    </a:lnB>
                    <a:solidFill>
                      <a:schemeClr val="accent1">
                        <a:lumMod val="40000"/>
                        <a:lumOff val="60000"/>
                      </a:schemeClr>
                    </a:solidFill>
                  </a:tcPr>
                </a:tc>
                <a:tc hMerge="1">
                  <a:txBody>
                    <a:bodyPr/>
                    <a:lstStyle/>
                    <a:p>
                      <a:pPr algn="ctr" fontAlgn="b"/>
                      <a:endParaRPr lang="es-ES" sz="1200" b="0" i="0" u="none" strike="noStrike">
                        <a:solidFill>
                          <a:srgbClr val="000000"/>
                        </a:solidFill>
                        <a:latin typeface="Arial"/>
                      </a:endParaRPr>
                    </a:p>
                  </a:txBody>
                  <a:tcPr marL="9525" marR="9525" marT="9525" marB="0" anchor="b">
                    <a:lnL>
                      <a:noFill/>
                    </a:lnL>
                    <a:lnR>
                      <a:noFill/>
                    </a:lnR>
                    <a:lnT>
                      <a:noFill/>
                    </a:lnT>
                    <a:lnB>
                      <a:noFill/>
                    </a:lnB>
                    <a:solidFill>
                      <a:srgbClr val="B6DDE8"/>
                    </a:solidFill>
                  </a:tcPr>
                </a:tc>
                <a:tc hMerge="1">
                  <a:txBody>
                    <a:bodyPr/>
                    <a:lstStyle/>
                    <a:p>
                      <a:endParaRPr lang="es-ES"/>
                    </a:p>
                  </a:txBody>
                  <a:tcPr/>
                </a:tc>
                <a:tc hMerge="1">
                  <a:txBody>
                    <a:bodyPr/>
                    <a:lstStyle/>
                    <a:p>
                      <a:endParaRPr lang="es-ES"/>
                    </a:p>
                  </a:txBody>
                  <a:tcPr/>
                </a:tc>
                <a:tc gridSpan="4">
                  <a:txBody>
                    <a:bodyPr/>
                    <a:lstStyle/>
                    <a:p>
                      <a:pPr algn="l" fontAlgn="b"/>
                      <a:r>
                        <a:rPr lang="es-ES" sz="1400" b="1" i="0" u="none" strike="noStrike" dirty="0" smtClean="0">
                          <a:solidFill>
                            <a:srgbClr val="000000"/>
                          </a:solidFill>
                          <a:latin typeface="Arial"/>
                        </a:rPr>
                        <a:t>día </a:t>
                      </a:r>
                      <a:r>
                        <a:rPr lang="es-ES" sz="1400" b="1" i="0" u="none" strike="noStrike" dirty="0">
                          <a:solidFill>
                            <a:srgbClr val="000000"/>
                          </a:solidFill>
                          <a:latin typeface="Arial"/>
                        </a:rPr>
                        <a:t>364</a:t>
                      </a:r>
                    </a:p>
                  </a:txBody>
                  <a:tcPr marL="9524" marR="9524" marT="9525" marB="0" anchor="b">
                    <a:lnL>
                      <a:noFill/>
                    </a:lnL>
                    <a:lnR w="12700" cap="flat" cmpd="sng" algn="ctr">
                      <a:noFill/>
                      <a:prstDash val="solid"/>
                      <a:round/>
                      <a:headEnd type="none" w="med" len="med"/>
                      <a:tailEnd type="none" w="med" len="med"/>
                    </a:lnR>
                    <a:lnT>
                      <a:noFill/>
                    </a:lnT>
                    <a:lnB>
                      <a:noFill/>
                    </a:lnB>
                    <a:solidFill>
                      <a:schemeClr val="accent1">
                        <a:lumMod val="40000"/>
                        <a:lumOff val="60000"/>
                      </a:schemeClr>
                    </a:solidFill>
                  </a:tcPr>
                </a:tc>
                <a:tc hMerge="1">
                  <a:txBody>
                    <a:bodyPr/>
                    <a:lstStyle/>
                    <a:p>
                      <a:pPr algn="l" fontAlgn="b"/>
                      <a:endParaRPr lang="es-ES" sz="1200" b="1" i="0" u="none" strike="noStrike" dirty="0">
                        <a:solidFill>
                          <a:srgbClr val="000000"/>
                        </a:solidFill>
                        <a:latin typeface="Arial"/>
                      </a:endParaRPr>
                    </a:p>
                  </a:txBody>
                  <a:tcPr marL="9525" marR="9525" marT="9525" marB="0" anchor="b">
                    <a:lnL>
                      <a:noFill/>
                    </a:lnL>
                    <a:lnR w="12700" cap="flat" cmpd="sng" algn="ctr">
                      <a:noFill/>
                      <a:prstDash val="solid"/>
                      <a:round/>
                      <a:headEnd type="none" w="med" len="med"/>
                      <a:tailEnd type="none" w="med" len="med"/>
                    </a:lnR>
                    <a:lnT>
                      <a:noFill/>
                    </a:lnT>
                    <a:lnB>
                      <a:noFill/>
                    </a:lnB>
                    <a:solidFill>
                      <a:srgbClr val="FFCCCC"/>
                    </a:solidFill>
                  </a:tcPr>
                </a:tc>
                <a:tc hMerge="1">
                  <a:txBody>
                    <a:bodyPr/>
                    <a:lstStyle/>
                    <a:p>
                      <a:endParaRPr lang="es-ES"/>
                    </a:p>
                  </a:txBody>
                  <a:tcPr/>
                </a:tc>
                <a:tc hMerge="1">
                  <a:txBody>
                    <a:bodyPr/>
                    <a:lstStyle/>
                    <a:p>
                      <a:endParaRPr lang="es-ES"/>
                    </a:p>
                  </a:txBody>
                  <a:tcPr/>
                </a:tc>
                <a:tc>
                  <a:txBody>
                    <a:bodyPr/>
                    <a:lstStyle/>
                    <a:p>
                      <a:pPr algn="ctr" fontAlgn="b"/>
                      <a:endParaRPr lang="es-ES" sz="1800" dirty="0"/>
                    </a:p>
                  </a:txBody>
                  <a:tcPr marL="9524" marR="9524" marT="9525" marB="0" anchor="b">
                    <a:lnL>
                      <a:noFill/>
                    </a:lnL>
                    <a:lnR w="1270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r>
              <a:tr h="283852">
                <a:tc>
                  <a:txBody>
                    <a:bodyPr/>
                    <a:lstStyle/>
                    <a:p>
                      <a:pPr algn="l" fontAlgn="b"/>
                      <a:r>
                        <a:rPr lang="es-ES" sz="1200" b="0" i="0" u="none" strike="noStrike">
                          <a:solidFill>
                            <a:srgbClr val="000000"/>
                          </a:solidFill>
                          <a:latin typeface="Arial"/>
                        </a:rPr>
                        <a:t> </a:t>
                      </a:r>
                    </a:p>
                  </a:txBody>
                  <a:tcPr marL="9524" marR="9524"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lumMod val="40000"/>
                        <a:lumOff val="60000"/>
                      </a:schemeClr>
                    </a:solidFill>
                  </a:tcPr>
                </a:tc>
                <a:tc hMerge="1">
                  <a:txBody>
                    <a:bodyPr/>
                    <a:lstStyle/>
                    <a:p>
                      <a:pPr algn="l" fontAlgn="b"/>
                      <a:endParaRPr lang="es-ES" sz="1200" b="0" i="0" u="none" strike="noStrike" dirty="0">
                        <a:solidFill>
                          <a:srgbClr val="000000"/>
                        </a:solidFill>
                        <a:latin typeface="Arial"/>
                      </a:endParaRP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solidFill>
                  </a:tcPr>
                </a:tc>
                <a:tc>
                  <a:txBody>
                    <a:bodyPr/>
                    <a:lstStyle/>
                    <a:p>
                      <a:pPr algn="l" fontAlgn="b"/>
                      <a:r>
                        <a:rPr lang="es-ES" sz="1200" b="0" i="0" u="none" strike="noStrike" dirty="0">
                          <a:solidFill>
                            <a:srgbClr val="000000"/>
                          </a:solidFill>
                          <a:latin typeface="Arial"/>
                        </a:rPr>
                        <a:t> </a:t>
                      </a:r>
                    </a:p>
                  </a:txBody>
                  <a:tcPr marL="9524" marR="9524" marT="9525" marB="0" anchor="b">
                    <a:lnL>
                      <a:noFill/>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a:txBody>
                    <a:bodyPr/>
                    <a:lstStyle/>
                    <a:p>
                      <a:pPr algn="l" fontAlgn="b"/>
                      <a:r>
                        <a:rPr lang="es-ES" sz="1200" b="0" i="0" u="none" strike="noStrike" dirty="0">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lumMod val="40000"/>
                        <a:lumOff val="60000"/>
                      </a:schemeClr>
                    </a:solidFill>
                  </a:tcPr>
                </a:tc>
                <a:tc>
                  <a:txBody>
                    <a:bodyPr/>
                    <a:lstStyle/>
                    <a:p>
                      <a:pPr algn="l" fontAlgn="b"/>
                      <a:r>
                        <a:rPr lang="es-ES" sz="1200" b="0" i="0" u="none" strike="noStrike" dirty="0">
                          <a:solidFill>
                            <a:srgbClr val="000000"/>
                          </a:solidFill>
                          <a:latin typeface="Arial"/>
                        </a:rPr>
                        <a:t> </a:t>
                      </a:r>
                    </a:p>
                  </a:txBody>
                  <a:tcPr marL="9524" marR="9524" marT="9525" marB="0" anchor="b">
                    <a:lnL>
                      <a:noFill/>
                    </a:lnL>
                    <a:lnR>
                      <a:noFill/>
                    </a:lnR>
                    <a:lnT>
                      <a:noFill/>
                    </a:lnT>
                    <a:lnB>
                      <a:noFill/>
                    </a:lnB>
                    <a:solidFill>
                      <a:schemeClr val="accent1">
                        <a:lumMod val="40000"/>
                        <a:lumOff val="60000"/>
                      </a:schemeClr>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a:noFill/>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hMerge="1">
                  <a:txBody>
                    <a:bodyPr/>
                    <a:lstStyle/>
                    <a:p>
                      <a:pPr algn="l" fontAlgn="b"/>
                      <a:endParaRPr lang="es-ES" sz="1200" b="0" i="0" u="none" strike="noStrike">
                        <a:solidFill>
                          <a:srgbClr val="000000"/>
                        </a:solidFill>
                        <a:latin typeface="Arial"/>
                      </a:endParaRP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B6DDE8"/>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lumMod val="40000"/>
                        <a:lumOff val="60000"/>
                      </a:schemeClr>
                    </a:solidFill>
                  </a:tcPr>
                </a:tc>
                <a:tc hMerge="1">
                  <a:txBody>
                    <a:bodyPr/>
                    <a:lstStyle/>
                    <a:p>
                      <a:pPr algn="l" fontAlgn="b"/>
                      <a:endParaRPr lang="es-ES" sz="1200" b="0" i="0" u="none" strike="noStrike">
                        <a:solidFill>
                          <a:srgbClr val="000000"/>
                        </a:solidFill>
                        <a:latin typeface="Arial"/>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B6DDE8"/>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a:noFill/>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hMerge="1">
                  <a:txBody>
                    <a:bodyPr/>
                    <a:lstStyle/>
                    <a:p>
                      <a:pPr algn="l" fontAlgn="b"/>
                      <a:endParaRPr lang="es-ES" sz="1200" b="0" i="0" u="none" strike="noStrike" dirty="0">
                        <a:solidFill>
                          <a:srgbClr val="000000"/>
                        </a:solidFill>
                        <a:latin typeface="Arial"/>
                      </a:endParaRP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FFCCCC"/>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hMerge="1">
                  <a:txBody>
                    <a:bodyPr/>
                    <a:lstStyle/>
                    <a:p>
                      <a:pPr algn="l" fontAlgn="b"/>
                      <a:endParaRPr lang="es-ES" sz="1200" b="0" i="0" u="none" strike="noStrike" dirty="0">
                        <a:solidFill>
                          <a:srgbClr val="000000"/>
                        </a:solidFill>
                        <a:latin typeface="Arial"/>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CC"/>
                    </a:solidFill>
                  </a:tcPr>
                </a:tc>
                <a:tc>
                  <a:txBody>
                    <a:bodyPr/>
                    <a:lstStyle/>
                    <a:p>
                      <a:pPr algn="l" fontAlgn="b"/>
                      <a:endParaRPr lang="es-ES" sz="1800" dirty="0"/>
                    </a:p>
                  </a:txBody>
                  <a:tcPr marL="9524" marR="9524"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r>
              <a:tr h="283852">
                <a:tc>
                  <a:txBody>
                    <a:bodyPr/>
                    <a:lstStyle/>
                    <a:p>
                      <a:pPr algn="l" fontAlgn="b"/>
                      <a:r>
                        <a:rPr lang="es-ES" sz="1200" b="0" i="0" u="none" strike="noStrike">
                          <a:solidFill>
                            <a:srgbClr val="000000"/>
                          </a:solidFill>
                          <a:latin typeface="Arial"/>
                        </a:rPr>
                        <a:t> </a:t>
                      </a:r>
                    </a:p>
                  </a:txBody>
                  <a:tcPr marL="9524" marR="9524"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gridSpan="2">
                  <a:txBody>
                    <a:bodyPr/>
                    <a:lstStyle/>
                    <a:p>
                      <a:pPr algn="l" fontAlgn="b"/>
                      <a:r>
                        <a:rPr lang="es-ES" sz="1200" b="0" i="0" u="none" strike="noStrike">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lumMod val="40000"/>
                        <a:lumOff val="60000"/>
                      </a:schemeClr>
                    </a:solidFill>
                  </a:tcPr>
                </a:tc>
                <a:tc hMerge="1">
                  <a:txBody>
                    <a:bodyPr/>
                    <a:lstStyle/>
                    <a:p>
                      <a:pPr algn="l" fontAlgn="b"/>
                      <a:endParaRPr lang="es-ES" sz="1200" b="0" i="0" u="none" strike="noStrike">
                        <a:solidFill>
                          <a:srgbClr val="000000"/>
                        </a:solidFill>
                        <a:latin typeface="Arial"/>
                      </a:endParaRP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solidFill>
                  </a:tcPr>
                </a:tc>
                <a:tc>
                  <a:txBody>
                    <a:bodyPr/>
                    <a:lstStyle/>
                    <a:p>
                      <a:pPr algn="l" fontAlgn="b"/>
                      <a:r>
                        <a:rPr lang="es-ES" sz="1200" b="0" i="0" u="none" strike="noStrike">
                          <a:solidFill>
                            <a:srgbClr val="000000"/>
                          </a:solidFill>
                          <a:latin typeface="Arial"/>
                        </a:rPr>
                        <a:t> </a:t>
                      </a:r>
                    </a:p>
                  </a:txBody>
                  <a:tcPr marL="9524" marR="9524" marT="9525" marB="0" anchor="b">
                    <a:lnL>
                      <a:noFill/>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a:txBody>
                    <a:bodyPr/>
                    <a:lstStyle/>
                    <a:p>
                      <a:pPr algn="l" fontAlgn="b"/>
                      <a:r>
                        <a:rPr lang="es-ES" sz="1200" b="0" i="0" u="none" strike="noStrike" dirty="0">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lumMod val="40000"/>
                        <a:lumOff val="60000"/>
                      </a:schemeClr>
                    </a:solidFill>
                  </a:tcPr>
                </a:tc>
                <a:tc>
                  <a:txBody>
                    <a:bodyPr/>
                    <a:lstStyle/>
                    <a:p>
                      <a:pPr algn="l" fontAlgn="b"/>
                      <a:r>
                        <a:rPr lang="es-ES" sz="1200" b="0" i="0" u="none" strike="noStrike" dirty="0">
                          <a:solidFill>
                            <a:srgbClr val="000000"/>
                          </a:solidFill>
                          <a:latin typeface="Arial"/>
                        </a:rPr>
                        <a:t> </a:t>
                      </a:r>
                    </a:p>
                  </a:txBody>
                  <a:tcPr marL="9524" marR="9524" marT="9525" marB="0" anchor="b">
                    <a:lnL>
                      <a:noFill/>
                    </a:lnL>
                    <a:lnR>
                      <a:noFill/>
                    </a:lnR>
                    <a:lnT>
                      <a:noFill/>
                    </a:lnT>
                    <a:lnB>
                      <a:noFill/>
                    </a:lnB>
                    <a:solidFill>
                      <a:schemeClr val="accent1">
                        <a:lumMod val="40000"/>
                        <a:lumOff val="60000"/>
                      </a:schemeClr>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a:noFill/>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hMerge="1">
                  <a:txBody>
                    <a:bodyPr/>
                    <a:lstStyle/>
                    <a:p>
                      <a:pPr algn="l" fontAlgn="b"/>
                      <a:endParaRPr lang="es-ES" sz="1200" b="0" i="0" u="none" strike="noStrike" dirty="0">
                        <a:solidFill>
                          <a:srgbClr val="000000"/>
                        </a:solidFill>
                        <a:latin typeface="Arial"/>
                      </a:endParaRP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B6DDE8"/>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lumMod val="40000"/>
                        <a:lumOff val="60000"/>
                      </a:schemeClr>
                    </a:solidFill>
                  </a:tcPr>
                </a:tc>
                <a:tc hMerge="1">
                  <a:txBody>
                    <a:bodyPr/>
                    <a:lstStyle/>
                    <a:p>
                      <a:pPr algn="l" fontAlgn="b"/>
                      <a:endParaRPr lang="es-ES" sz="1200" b="0" i="0" u="none" strike="noStrike">
                        <a:solidFill>
                          <a:srgbClr val="000000"/>
                        </a:solidFill>
                        <a:latin typeface="Arial"/>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B6DDE8"/>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a:noFill/>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hMerge="1">
                  <a:txBody>
                    <a:bodyPr/>
                    <a:lstStyle/>
                    <a:p>
                      <a:pPr algn="l" fontAlgn="b"/>
                      <a:endParaRPr lang="es-ES" sz="1200" b="0" i="0" u="none" strike="noStrike" dirty="0">
                        <a:solidFill>
                          <a:srgbClr val="000000"/>
                        </a:solidFill>
                        <a:latin typeface="Arial"/>
                      </a:endParaRP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FFCCCC"/>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hMerge="1">
                  <a:txBody>
                    <a:bodyPr/>
                    <a:lstStyle/>
                    <a:p>
                      <a:pPr algn="l" fontAlgn="b"/>
                      <a:endParaRPr lang="es-ES" sz="1200" b="0" i="0" u="none" strike="noStrike" dirty="0">
                        <a:solidFill>
                          <a:srgbClr val="000000"/>
                        </a:solidFill>
                        <a:latin typeface="Arial"/>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CC"/>
                    </a:solidFill>
                  </a:tcPr>
                </a:tc>
                <a:tc>
                  <a:txBody>
                    <a:bodyPr/>
                    <a:lstStyle/>
                    <a:p>
                      <a:pPr algn="l" fontAlgn="b"/>
                      <a:endParaRPr lang="es-ES" sz="1800" dirty="0"/>
                    </a:p>
                  </a:txBody>
                  <a:tcPr marL="9524" marR="9524"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r>
              <a:tr h="283852">
                <a:tc>
                  <a:txBody>
                    <a:bodyPr/>
                    <a:lstStyle/>
                    <a:p>
                      <a:pPr algn="l" fontAlgn="b"/>
                      <a:r>
                        <a:rPr lang="es-ES" sz="1200" b="0" i="0" u="none" strike="noStrike">
                          <a:solidFill>
                            <a:srgbClr val="000000"/>
                          </a:solidFill>
                          <a:latin typeface="Arial"/>
                        </a:rPr>
                        <a:t> </a:t>
                      </a:r>
                    </a:p>
                  </a:txBody>
                  <a:tcPr marL="9524" marR="9524"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gridSpan="2">
                  <a:txBody>
                    <a:bodyPr/>
                    <a:lstStyle/>
                    <a:p>
                      <a:pPr algn="l" fontAlgn="b"/>
                      <a:r>
                        <a:rPr lang="es-ES" sz="1200" b="0" i="0" u="none" strike="noStrike">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lumMod val="40000"/>
                        <a:lumOff val="60000"/>
                      </a:schemeClr>
                    </a:solidFill>
                  </a:tcPr>
                </a:tc>
                <a:tc hMerge="1">
                  <a:txBody>
                    <a:bodyPr/>
                    <a:lstStyle/>
                    <a:p>
                      <a:pPr algn="l" fontAlgn="b"/>
                      <a:endParaRPr lang="es-ES" sz="1200" b="0" i="0" u="none" strike="noStrike">
                        <a:solidFill>
                          <a:srgbClr val="000000"/>
                        </a:solidFill>
                        <a:latin typeface="Arial"/>
                      </a:endParaRP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solidFill>
                  </a:tcPr>
                </a:tc>
                <a:tc>
                  <a:txBody>
                    <a:bodyPr/>
                    <a:lstStyle/>
                    <a:p>
                      <a:pPr algn="l" fontAlgn="b"/>
                      <a:r>
                        <a:rPr lang="es-ES" sz="1200" b="0" i="0" u="none" strike="noStrike">
                          <a:solidFill>
                            <a:srgbClr val="000000"/>
                          </a:solidFill>
                          <a:latin typeface="Arial"/>
                        </a:rPr>
                        <a:t> </a:t>
                      </a:r>
                    </a:p>
                  </a:txBody>
                  <a:tcPr marL="9524" marR="9524" marT="9525" marB="0" anchor="b">
                    <a:lnL>
                      <a:noFill/>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a:txBody>
                    <a:bodyPr/>
                    <a:lstStyle/>
                    <a:p>
                      <a:pPr algn="l" fontAlgn="b"/>
                      <a:r>
                        <a:rPr lang="es-ES" sz="1200" b="0" i="0" u="none" strike="noStrike" dirty="0">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lumMod val="40000"/>
                        <a:lumOff val="60000"/>
                      </a:schemeClr>
                    </a:solidFill>
                  </a:tcPr>
                </a:tc>
                <a:tc>
                  <a:txBody>
                    <a:bodyPr/>
                    <a:lstStyle/>
                    <a:p>
                      <a:pPr algn="l" fontAlgn="b"/>
                      <a:r>
                        <a:rPr lang="es-ES" sz="1200" b="0" i="0" u="none" strike="noStrike" dirty="0">
                          <a:solidFill>
                            <a:srgbClr val="000000"/>
                          </a:solidFill>
                          <a:latin typeface="Arial"/>
                        </a:rPr>
                        <a:t> </a:t>
                      </a:r>
                    </a:p>
                  </a:txBody>
                  <a:tcPr marL="9524" marR="9524" marT="9525" marB="0" anchor="b">
                    <a:lnL>
                      <a:noFill/>
                    </a:lnL>
                    <a:lnR>
                      <a:noFill/>
                    </a:lnR>
                    <a:lnT>
                      <a:noFill/>
                    </a:lnT>
                    <a:lnB>
                      <a:noFill/>
                    </a:lnB>
                    <a:solidFill>
                      <a:schemeClr val="accent1">
                        <a:lumMod val="40000"/>
                        <a:lumOff val="60000"/>
                      </a:schemeClr>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a:noFill/>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hMerge="1">
                  <a:txBody>
                    <a:bodyPr/>
                    <a:lstStyle/>
                    <a:p>
                      <a:pPr algn="l" fontAlgn="b"/>
                      <a:endParaRPr lang="es-ES" sz="1200" b="0" i="0" u="none" strike="noStrike" dirty="0">
                        <a:solidFill>
                          <a:srgbClr val="000000"/>
                        </a:solidFill>
                        <a:latin typeface="Arial"/>
                      </a:endParaRP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B6DDE8"/>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lumMod val="40000"/>
                        <a:lumOff val="60000"/>
                      </a:schemeClr>
                    </a:solidFill>
                  </a:tcPr>
                </a:tc>
                <a:tc hMerge="1">
                  <a:txBody>
                    <a:bodyPr/>
                    <a:lstStyle/>
                    <a:p>
                      <a:pPr algn="l" fontAlgn="b"/>
                      <a:endParaRPr lang="es-ES" sz="1200" b="0" i="0" u="none" strike="noStrike">
                        <a:solidFill>
                          <a:srgbClr val="000000"/>
                        </a:solidFill>
                        <a:latin typeface="Arial"/>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B6DDE8"/>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a:noFill/>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hMerge="1">
                  <a:txBody>
                    <a:bodyPr/>
                    <a:lstStyle/>
                    <a:p>
                      <a:pPr algn="l" fontAlgn="b"/>
                      <a:endParaRPr lang="es-ES" sz="1200" b="0" i="0" u="none" strike="noStrike" dirty="0">
                        <a:solidFill>
                          <a:srgbClr val="000000"/>
                        </a:solidFill>
                        <a:latin typeface="Arial"/>
                      </a:endParaRP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FFCCCC"/>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hMerge="1">
                  <a:txBody>
                    <a:bodyPr/>
                    <a:lstStyle/>
                    <a:p>
                      <a:pPr algn="l" fontAlgn="b"/>
                      <a:endParaRPr lang="es-ES" sz="1200" b="0" i="0" u="none" strike="noStrike" dirty="0">
                        <a:solidFill>
                          <a:srgbClr val="000000"/>
                        </a:solidFill>
                        <a:latin typeface="Arial"/>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CC"/>
                    </a:solidFill>
                  </a:tcPr>
                </a:tc>
                <a:tc>
                  <a:txBody>
                    <a:bodyPr/>
                    <a:lstStyle/>
                    <a:p>
                      <a:pPr algn="l" fontAlgn="b"/>
                      <a:endParaRPr lang="es-ES" sz="1800" dirty="0"/>
                    </a:p>
                  </a:txBody>
                  <a:tcPr marL="9524" marR="9524"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r>
              <a:tr h="283852">
                <a:tc>
                  <a:txBody>
                    <a:bodyPr/>
                    <a:lstStyle/>
                    <a:p>
                      <a:pPr algn="l" fontAlgn="b"/>
                      <a:r>
                        <a:rPr lang="es-ES" sz="1200" b="0" i="0" u="none" strike="noStrike">
                          <a:solidFill>
                            <a:srgbClr val="000000"/>
                          </a:solidFill>
                          <a:latin typeface="Arial"/>
                        </a:rPr>
                        <a:t> </a:t>
                      </a:r>
                    </a:p>
                  </a:txBody>
                  <a:tcPr marL="9524" marR="9524"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gridSpan="2">
                  <a:txBody>
                    <a:bodyPr/>
                    <a:lstStyle/>
                    <a:p>
                      <a:pPr algn="l" fontAlgn="b"/>
                      <a:r>
                        <a:rPr lang="es-ES" sz="1200" b="0" i="0" u="none" strike="noStrike">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lumMod val="40000"/>
                        <a:lumOff val="60000"/>
                      </a:schemeClr>
                    </a:solidFill>
                  </a:tcPr>
                </a:tc>
                <a:tc hMerge="1">
                  <a:txBody>
                    <a:bodyPr/>
                    <a:lstStyle/>
                    <a:p>
                      <a:pPr algn="l" fontAlgn="b"/>
                      <a:endParaRPr lang="es-ES" sz="1200" b="0" i="0" u="none" strike="noStrike">
                        <a:solidFill>
                          <a:srgbClr val="000000"/>
                        </a:solidFill>
                        <a:latin typeface="Arial"/>
                      </a:endParaRP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solidFill>
                  </a:tcPr>
                </a:tc>
                <a:tc>
                  <a:txBody>
                    <a:bodyPr/>
                    <a:lstStyle/>
                    <a:p>
                      <a:pPr algn="l" fontAlgn="b"/>
                      <a:r>
                        <a:rPr lang="es-ES" sz="1200" b="0" i="0" u="none" strike="noStrike">
                          <a:solidFill>
                            <a:srgbClr val="000000"/>
                          </a:solidFill>
                          <a:latin typeface="Arial"/>
                        </a:rPr>
                        <a:t> </a:t>
                      </a:r>
                    </a:p>
                  </a:txBody>
                  <a:tcPr marL="9524" marR="9524" marT="9525" marB="0" anchor="b">
                    <a:lnL>
                      <a:noFill/>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a:txBody>
                    <a:bodyPr/>
                    <a:lstStyle/>
                    <a:p>
                      <a:pPr algn="l" fontAlgn="b"/>
                      <a:r>
                        <a:rPr lang="es-ES" sz="1200" b="0" i="0" u="none" strike="noStrike">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lumMod val="40000"/>
                        <a:lumOff val="60000"/>
                      </a:schemeClr>
                    </a:solidFill>
                  </a:tcPr>
                </a:tc>
                <a:tc>
                  <a:txBody>
                    <a:bodyPr/>
                    <a:lstStyle/>
                    <a:p>
                      <a:pPr algn="l" fontAlgn="b"/>
                      <a:r>
                        <a:rPr lang="es-ES" sz="1200" b="0" i="0" u="none" strike="noStrike" dirty="0">
                          <a:solidFill>
                            <a:srgbClr val="000000"/>
                          </a:solidFill>
                          <a:latin typeface="Arial"/>
                        </a:rPr>
                        <a:t> </a:t>
                      </a:r>
                    </a:p>
                  </a:txBody>
                  <a:tcPr marL="9524" marR="9524" marT="9525" marB="0" anchor="b">
                    <a:lnL>
                      <a:noFill/>
                    </a:lnL>
                    <a:lnR>
                      <a:noFill/>
                    </a:lnR>
                    <a:lnT>
                      <a:noFill/>
                    </a:lnT>
                    <a:lnB>
                      <a:noFill/>
                    </a:lnB>
                    <a:solidFill>
                      <a:schemeClr val="accent1">
                        <a:lumMod val="40000"/>
                        <a:lumOff val="60000"/>
                      </a:schemeClr>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a:noFill/>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hMerge="1">
                  <a:txBody>
                    <a:bodyPr/>
                    <a:lstStyle/>
                    <a:p>
                      <a:pPr algn="l" fontAlgn="b"/>
                      <a:endParaRPr lang="es-ES" sz="1200" b="0" i="0" u="none" strike="noStrike">
                        <a:solidFill>
                          <a:srgbClr val="000000"/>
                        </a:solidFill>
                        <a:latin typeface="Arial"/>
                      </a:endParaRP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B6DDE8"/>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lumMod val="40000"/>
                        <a:lumOff val="60000"/>
                      </a:schemeClr>
                    </a:solidFill>
                  </a:tcPr>
                </a:tc>
                <a:tc hMerge="1">
                  <a:txBody>
                    <a:bodyPr/>
                    <a:lstStyle/>
                    <a:p>
                      <a:pPr algn="l" fontAlgn="b"/>
                      <a:endParaRPr lang="es-ES" sz="1200" b="0" i="0" u="none" strike="noStrike" dirty="0">
                        <a:solidFill>
                          <a:srgbClr val="000000"/>
                        </a:solidFill>
                        <a:latin typeface="Arial"/>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B6DDE8"/>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a:noFill/>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hMerge="1">
                  <a:txBody>
                    <a:bodyPr/>
                    <a:lstStyle/>
                    <a:p>
                      <a:pPr algn="l" fontAlgn="b"/>
                      <a:endParaRPr lang="es-ES" sz="1200" b="0" i="0" u="none" strike="noStrike" dirty="0">
                        <a:solidFill>
                          <a:srgbClr val="000000"/>
                        </a:solidFill>
                        <a:latin typeface="Arial"/>
                      </a:endParaRP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FFCCCC"/>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hMerge="1">
                  <a:txBody>
                    <a:bodyPr/>
                    <a:lstStyle/>
                    <a:p>
                      <a:pPr algn="l" fontAlgn="b"/>
                      <a:endParaRPr lang="es-ES" sz="1200" b="0" i="0" u="none" strike="noStrike" dirty="0">
                        <a:solidFill>
                          <a:srgbClr val="000000"/>
                        </a:solidFill>
                        <a:latin typeface="Arial"/>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CC"/>
                    </a:solidFill>
                  </a:tcPr>
                </a:tc>
                <a:tc>
                  <a:txBody>
                    <a:bodyPr/>
                    <a:lstStyle/>
                    <a:p>
                      <a:pPr algn="l" fontAlgn="b"/>
                      <a:endParaRPr lang="es-ES" sz="1800" dirty="0"/>
                    </a:p>
                  </a:txBody>
                  <a:tcPr marL="9524" marR="9524"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r>
              <a:tr h="446520">
                <a:tc>
                  <a:txBody>
                    <a:bodyPr/>
                    <a:lstStyle/>
                    <a:p>
                      <a:pPr algn="l" fontAlgn="b"/>
                      <a:r>
                        <a:rPr lang="es-ES" sz="1200" b="0" i="0" u="none" strike="noStrike">
                          <a:solidFill>
                            <a:srgbClr val="000000"/>
                          </a:solidFill>
                          <a:latin typeface="Arial"/>
                        </a:rPr>
                        <a:t> </a:t>
                      </a:r>
                    </a:p>
                  </a:txBody>
                  <a:tcPr marL="9524" marR="9524"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lumMod val="40000"/>
                        <a:lumOff val="60000"/>
                      </a:schemeClr>
                    </a:solidFill>
                  </a:tcPr>
                </a:tc>
                <a:tc hMerge="1">
                  <a:txBody>
                    <a:bodyPr/>
                    <a:lstStyle/>
                    <a:p>
                      <a:pPr algn="l" fontAlgn="b"/>
                      <a:endParaRPr lang="es-ES" sz="1200" b="0" i="0" u="none" strike="noStrike" dirty="0">
                        <a:solidFill>
                          <a:srgbClr val="000000"/>
                        </a:solidFill>
                        <a:latin typeface="Arial"/>
                      </a:endParaRP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solidFill>
                  </a:tcPr>
                </a:tc>
                <a:tc>
                  <a:txBody>
                    <a:bodyPr/>
                    <a:lstStyle/>
                    <a:p>
                      <a:pPr algn="l" fontAlgn="b"/>
                      <a:r>
                        <a:rPr lang="es-ES" sz="1200" b="0" i="0" u="none" strike="noStrike">
                          <a:solidFill>
                            <a:srgbClr val="000000"/>
                          </a:solidFill>
                          <a:latin typeface="Arial"/>
                        </a:rPr>
                        <a:t> </a:t>
                      </a:r>
                    </a:p>
                  </a:txBody>
                  <a:tcPr marL="9524" marR="9524" marT="9525" marB="0" anchor="b">
                    <a:lnL>
                      <a:noFill/>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gridSpan="2">
                  <a:txBody>
                    <a:bodyPr/>
                    <a:lstStyle/>
                    <a:p>
                      <a:pPr algn="ctr" fontAlgn="b"/>
                      <a:r>
                        <a:rPr lang="es-ES" sz="1400" b="1" i="0" u="none" strike="noStrike" dirty="0">
                          <a:solidFill>
                            <a:srgbClr val="000000"/>
                          </a:solidFill>
                          <a:latin typeface="Arial"/>
                        </a:rPr>
                        <a:t>inmediato 8 horas</a:t>
                      </a: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lumMod val="40000"/>
                        <a:lumOff val="60000"/>
                      </a:schemeClr>
                    </a:solidFill>
                  </a:tcPr>
                </a:tc>
                <a:tc hMerge="1">
                  <a:txBody>
                    <a:bodyPr/>
                    <a:lstStyle/>
                    <a:p>
                      <a:endParaRPr lang="es-ES"/>
                    </a:p>
                  </a:txBody>
                  <a:tcPr/>
                </a:tc>
                <a:tc gridSpan="2">
                  <a:txBody>
                    <a:bodyPr/>
                    <a:lstStyle/>
                    <a:p>
                      <a:pPr algn="l" fontAlgn="b"/>
                      <a:r>
                        <a:rPr lang="es-ES" sz="1200" b="0" i="0" u="none" strike="noStrike" dirty="0">
                          <a:solidFill>
                            <a:srgbClr val="000000"/>
                          </a:solidFill>
                          <a:latin typeface="Arial"/>
                        </a:rPr>
                        <a:t> </a:t>
                      </a:r>
                    </a:p>
                  </a:txBody>
                  <a:tcPr marL="9524" marR="9524" marT="9525" marB="0" anchor="b">
                    <a:lnL>
                      <a:noFill/>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hMerge="1">
                  <a:txBody>
                    <a:bodyPr/>
                    <a:lstStyle/>
                    <a:p>
                      <a:pPr algn="l" fontAlgn="b"/>
                      <a:endParaRPr lang="es-ES" sz="1200" b="0" i="0" u="none" strike="noStrike">
                        <a:solidFill>
                          <a:srgbClr val="000000"/>
                        </a:solidFill>
                        <a:latin typeface="Arial"/>
                      </a:endParaRP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B6DDE8"/>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lumMod val="40000"/>
                        <a:lumOff val="60000"/>
                      </a:schemeClr>
                    </a:solidFill>
                  </a:tcPr>
                </a:tc>
                <a:tc hMerge="1">
                  <a:txBody>
                    <a:bodyPr/>
                    <a:lstStyle/>
                    <a:p>
                      <a:pPr algn="l" fontAlgn="b"/>
                      <a:endParaRPr lang="es-ES" sz="1200" b="0" i="0" u="none" strike="noStrike" dirty="0">
                        <a:solidFill>
                          <a:srgbClr val="000000"/>
                        </a:solidFill>
                        <a:latin typeface="Arial"/>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B6DDE8"/>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a:noFill/>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hMerge="1">
                  <a:txBody>
                    <a:bodyPr/>
                    <a:lstStyle/>
                    <a:p>
                      <a:pPr algn="l" fontAlgn="b"/>
                      <a:endParaRPr lang="es-ES" sz="1200" b="0" i="0" u="none" strike="noStrike" dirty="0">
                        <a:solidFill>
                          <a:srgbClr val="000000"/>
                        </a:solidFill>
                        <a:latin typeface="Arial"/>
                      </a:endParaRP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FFCCCC"/>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hMerge="1">
                  <a:txBody>
                    <a:bodyPr/>
                    <a:lstStyle/>
                    <a:p>
                      <a:pPr algn="l" fontAlgn="b"/>
                      <a:endParaRPr lang="es-ES" sz="1200" b="0" i="0" u="none" strike="noStrike" dirty="0">
                        <a:solidFill>
                          <a:srgbClr val="000000"/>
                        </a:solidFill>
                        <a:latin typeface="Arial"/>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CC"/>
                    </a:solidFill>
                  </a:tcPr>
                </a:tc>
                <a:tc>
                  <a:txBody>
                    <a:bodyPr/>
                    <a:lstStyle/>
                    <a:p>
                      <a:pPr algn="l" fontAlgn="b"/>
                      <a:endParaRPr lang="es-ES" sz="1800" dirty="0"/>
                    </a:p>
                  </a:txBody>
                  <a:tcPr marL="9524" marR="9524"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r>
              <a:tr h="493514">
                <a:tc>
                  <a:txBody>
                    <a:bodyPr/>
                    <a:lstStyle/>
                    <a:p>
                      <a:pPr algn="l" fontAlgn="b"/>
                      <a:r>
                        <a:rPr lang="es-ES" sz="1200" b="0" i="0" u="none" strike="noStrike">
                          <a:solidFill>
                            <a:srgbClr val="000000"/>
                          </a:solidFill>
                          <a:latin typeface="Arial"/>
                        </a:rPr>
                        <a:t> </a:t>
                      </a:r>
                    </a:p>
                  </a:txBody>
                  <a:tcPr marL="9524" marR="9524"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gridSpan="2">
                  <a:txBody>
                    <a:bodyPr/>
                    <a:lstStyle/>
                    <a:p>
                      <a:pPr algn="l" fontAlgn="b"/>
                      <a:r>
                        <a:rPr lang="es-ES" sz="1200" b="0" i="0" u="none" strike="noStrike">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lumMod val="40000"/>
                        <a:lumOff val="60000"/>
                      </a:schemeClr>
                    </a:solidFill>
                  </a:tcPr>
                </a:tc>
                <a:tc hMerge="1">
                  <a:txBody>
                    <a:bodyPr/>
                    <a:lstStyle/>
                    <a:p>
                      <a:pPr algn="l" fontAlgn="b"/>
                      <a:endParaRPr lang="es-ES" sz="1200" b="0" i="0" u="none" strike="noStrike">
                        <a:solidFill>
                          <a:srgbClr val="000000"/>
                        </a:solidFill>
                        <a:latin typeface="Arial"/>
                      </a:endParaRP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solidFill>
                  </a:tcPr>
                </a:tc>
                <a:tc>
                  <a:txBody>
                    <a:bodyPr/>
                    <a:lstStyle/>
                    <a:p>
                      <a:pPr algn="l" fontAlgn="b"/>
                      <a:r>
                        <a:rPr lang="es-ES" sz="1200" b="0" i="0" u="none" strike="noStrike">
                          <a:solidFill>
                            <a:srgbClr val="000000"/>
                          </a:solidFill>
                          <a:latin typeface="Arial"/>
                        </a:rPr>
                        <a:t> </a:t>
                      </a:r>
                    </a:p>
                  </a:txBody>
                  <a:tcPr marL="9524" marR="9524" marT="9525" marB="0" anchor="b">
                    <a:lnL>
                      <a:noFill/>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a:txBody>
                    <a:bodyPr/>
                    <a:lstStyle/>
                    <a:p>
                      <a:pPr algn="l" fontAlgn="b"/>
                      <a:r>
                        <a:rPr lang="es-ES" sz="1200" b="0" i="0" u="none" strike="noStrike">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a:txBody>
                    <a:bodyPr/>
                    <a:lstStyle/>
                    <a:p>
                      <a:pPr algn="l" fontAlgn="b"/>
                      <a:r>
                        <a:rPr lang="es-ES" sz="1200" b="0" i="0" u="none" strike="noStrike">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a:noFill/>
                    </a:lnR>
                    <a:lnT>
                      <a:noFill/>
                    </a:lnT>
                    <a:lnB>
                      <a:noFill/>
                    </a:lnB>
                    <a:solidFill>
                      <a:schemeClr val="accent1">
                        <a:lumMod val="40000"/>
                        <a:lumOff val="60000"/>
                      </a:schemeClr>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a:noFill/>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hMerge="1">
                  <a:txBody>
                    <a:bodyPr/>
                    <a:lstStyle/>
                    <a:p>
                      <a:pPr algn="l" fontAlgn="b"/>
                      <a:endParaRPr lang="es-ES" sz="1200" b="0" i="0" u="none" strike="noStrike" dirty="0">
                        <a:solidFill>
                          <a:srgbClr val="000000"/>
                        </a:solidFill>
                        <a:latin typeface="Arial"/>
                      </a:endParaRP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B6DDE8"/>
                    </a:solidFill>
                  </a:tcPr>
                </a:tc>
                <a:tc gridSpan="4">
                  <a:txBody>
                    <a:bodyPr/>
                    <a:lstStyle/>
                    <a:p>
                      <a:pPr algn="ctr" fontAlgn="b"/>
                      <a:r>
                        <a:rPr lang="es-ES" sz="1400" b="1" i="0" u="none" strike="noStrike" dirty="0">
                          <a:solidFill>
                            <a:srgbClr val="000000"/>
                          </a:solidFill>
                          <a:latin typeface="Arial"/>
                        </a:rPr>
                        <a:t>Muerte materna </a:t>
                      </a:r>
                      <a:r>
                        <a:rPr lang="es-ES" sz="1400" b="1" i="0" u="none" strike="noStrike" dirty="0" smtClean="0">
                          <a:solidFill>
                            <a:srgbClr val="000000"/>
                          </a:solidFill>
                          <a:latin typeface="Arial"/>
                        </a:rPr>
                        <a:t>tardía</a:t>
                      </a:r>
                      <a:endParaRPr lang="es-ES" sz="1400" b="1" i="0" u="none" strike="noStrike" dirty="0">
                        <a:solidFill>
                          <a:srgbClr val="000000"/>
                        </a:solidFill>
                        <a:latin typeface="Arial"/>
                      </a:endParaRPr>
                    </a:p>
                  </a:txBody>
                  <a:tcPr marL="9524" marR="9524"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hMerge="1">
                  <a:txBody>
                    <a:bodyPr/>
                    <a:lstStyle/>
                    <a:p>
                      <a:pPr algn="ctr" fontAlgn="b"/>
                      <a:endParaRPr lang="es-ES" sz="1400" b="1" i="0" u="none" strike="noStrike" dirty="0">
                        <a:solidFill>
                          <a:srgbClr val="000000"/>
                        </a:solidFill>
                        <a:latin typeface="Arial"/>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6DDE8"/>
                    </a:solidFill>
                  </a:tcPr>
                </a:tc>
                <a:tc hMerge="1">
                  <a:txBody>
                    <a:bodyPr/>
                    <a:lstStyle/>
                    <a:p>
                      <a:endParaRPr lang="es-ES"/>
                    </a:p>
                  </a:txBody>
                  <a:tcPr/>
                </a:tc>
                <a:tc hMerge="1">
                  <a:txBody>
                    <a:bodyPr/>
                    <a:lstStyle/>
                    <a:p>
                      <a:endParaRPr lang="es-ES"/>
                    </a:p>
                  </a:txBody>
                  <a:tcPr/>
                </a:tc>
                <a:tc gridSpan="2">
                  <a:txBody>
                    <a:bodyPr/>
                    <a:lstStyle/>
                    <a:p>
                      <a:pPr algn="ctr" fontAlgn="b"/>
                      <a:r>
                        <a:rPr lang="es-ES" sz="1200" b="0" i="0" u="none" strike="noStrike" dirty="0">
                          <a:solidFill>
                            <a:srgbClr val="000000"/>
                          </a:solidFill>
                          <a:latin typeface="Arial"/>
                        </a:rPr>
                        <a:t> </a:t>
                      </a:r>
                      <a:r>
                        <a:rPr lang="es-ES" sz="1400" b="0" i="0" u="none" strike="noStrike" dirty="0" smtClean="0">
                          <a:solidFill>
                            <a:srgbClr val="000000"/>
                          </a:solidFill>
                          <a:latin typeface="Arial"/>
                        </a:rPr>
                        <a:t> </a:t>
                      </a:r>
                      <a:r>
                        <a:rPr lang="es-ES" sz="1400" b="1" i="0" u="none" strike="noStrike" dirty="0" smtClean="0">
                          <a:solidFill>
                            <a:srgbClr val="000000"/>
                          </a:solidFill>
                          <a:latin typeface="Arial"/>
                        </a:rPr>
                        <a:t>Muerte</a:t>
                      </a:r>
                      <a:r>
                        <a:rPr lang="es-ES" sz="1400" b="1" i="0" u="none" strike="noStrike" baseline="0" dirty="0" smtClean="0">
                          <a:solidFill>
                            <a:srgbClr val="000000"/>
                          </a:solidFill>
                          <a:latin typeface="Arial"/>
                        </a:rPr>
                        <a:t> secuela obstétrica</a:t>
                      </a:r>
                      <a:endParaRPr lang="es-ES" sz="1400" b="1" i="0" u="none" strike="noStrike" dirty="0">
                        <a:solidFill>
                          <a:srgbClr val="000000"/>
                        </a:solidFill>
                        <a:latin typeface="Arial"/>
                      </a:endParaRPr>
                    </a:p>
                  </a:txBody>
                  <a:tcPr marL="9524" marR="9524"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hMerge="1">
                  <a:txBody>
                    <a:bodyPr/>
                    <a:lstStyle/>
                    <a:p>
                      <a:pPr algn="ctr" fontAlgn="b"/>
                      <a:endParaRPr lang="es-ES" sz="1200" b="1" i="0" u="none" strike="noStrike" dirty="0">
                        <a:solidFill>
                          <a:srgbClr val="000000"/>
                        </a:solidFill>
                        <a:latin typeface="Arial"/>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CC"/>
                    </a:solidFill>
                  </a:tcPr>
                </a:tc>
                <a:tc>
                  <a:txBody>
                    <a:bodyPr/>
                    <a:lstStyle/>
                    <a:p>
                      <a:pPr algn="l" fontAlgn="b"/>
                      <a:endParaRPr lang="es-ES" sz="1800" dirty="0"/>
                    </a:p>
                  </a:txBody>
                  <a:tcPr marL="9524" marR="9524"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r>
              <a:tr h="383846">
                <a:tc>
                  <a:txBody>
                    <a:bodyPr/>
                    <a:lstStyle/>
                    <a:p>
                      <a:pPr algn="l" fontAlgn="b"/>
                      <a:r>
                        <a:rPr lang="es-ES" sz="1200" b="0" i="0" u="none" strike="noStrike">
                          <a:solidFill>
                            <a:srgbClr val="000000"/>
                          </a:solidFill>
                          <a:latin typeface="Arial"/>
                        </a:rPr>
                        <a:t> </a:t>
                      </a:r>
                    </a:p>
                  </a:txBody>
                  <a:tcPr marL="9524" marR="9524"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gridSpan="2">
                  <a:txBody>
                    <a:bodyPr/>
                    <a:lstStyle/>
                    <a:p>
                      <a:pPr algn="l" fontAlgn="b"/>
                      <a:r>
                        <a:rPr lang="es-ES" sz="1200" b="0" i="0" u="none" strike="noStrike">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pPr algn="l" fontAlgn="b"/>
                      <a:endParaRPr lang="es-ES" sz="1200" b="0" i="0" u="none" strike="noStrike">
                        <a:solidFill>
                          <a:srgbClr val="000000"/>
                        </a:solidFill>
                        <a:latin typeface="Arial"/>
                      </a:endParaRPr>
                    </a:p>
                  </a:txBody>
                  <a:tcPr marL="9524" marR="9524"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chemeClr val="accent1"/>
                    </a:solidFill>
                  </a:tcPr>
                </a:tc>
                <a:tc>
                  <a:txBody>
                    <a:bodyPr/>
                    <a:lstStyle/>
                    <a:p>
                      <a:pPr algn="l" fontAlgn="b"/>
                      <a:r>
                        <a:rPr lang="es-ES" sz="1200" b="0" i="0" u="none" strike="noStrike">
                          <a:solidFill>
                            <a:srgbClr val="000000"/>
                          </a:solidFill>
                          <a:latin typeface="Arial"/>
                        </a:rPr>
                        <a:t> </a:t>
                      </a:r>
                    </a:p>
                  </a:txBody>
                  <a:tcPr marL="9524" marR="9524"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l" fontAlgn="b"/>
                      <a:r>
                        <a:rPr lang="es-ES" sz="1200" b="0" i="0" u="none" strike="noStrike">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l" fontAlgn="b"/>
                      <a:r>
                        <a:rPr lang="es-ES" sz="1200" b="0" i="0" u="none" strike="noStrike">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chemeClr val="accent1">
                        <a:lumMod val="40000"/>
                        <a:lumOff val="60000"/>
                      </a:schemeClr>
                    </a:solidFill>
                  </a:tcPr>
                </a:tc>
                <a:tc gridSpan="2">
                  <a:txBody>
                    <a:bodyPr/>
                    <a:lstStyle/>
                    <a:p>
                      <a:pPr algn="l" fontAlgn="b"/>
                      <a:r>
                        <a:rPr lang="es-ES" sz="1200" b="0" i="0" u="none" strike="noStrike">
                          <a:solidFill>
                            <a:srgbClr val="000000"/>
                          </a:solidFill>
                          <a:latin typeface="Arial"/>
                        </a:rPr>
                        <a:t> </a:t>
                      </a:r>
                    </a:p>
                  </a:txBody>
                  <a:tcPr marL="9524" marR="9524"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pPr algn="l" fontAlgn="b"/>
                      <a:endParaRPr lang="es-ES" sz="1200" b="0" i="0" u="none" strike="noStrike">
                        <a:solidFill>
                          <a:srgbClr val="000000"/>
                        </a:solidFill>
                        <a:latin typeface="Arial"/>
                      </a:endParaRP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B6DDE8"/>
                    </a:solidFill>
                  </a:tcPr>
                </a:tc>
                <a:tc gridSpan="3">
                  <a:txBody>
                    <a:bodyPr/>
                    <a:lstStyle/>
                    <a:p>
                      <a:pPr algn="l" fontAlgn="b"/>
                      <a:r>
                        <a:rPr lang="es-ES" sz="1200" b="0" i="0" u="none" strike="noStrike">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pPr algn="l" fontAlgn="b"/>
                      <a:endParaRPr lang="es-ES" sz="1200" b="0" i="0" u="none" strike="noStrike">
                        <a:solidFill>
                          <a:srgbClr val="000000"/>
                        </a:solidFill>
                        <a:latin typeface="Arial"/>
                      </a:endParaRP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B6DDE8"/>
                    </a:solidFill>
                  </a:tcPr>
                </a:tc>
                <a:tc hMerge="1">
                  <a:txBody>
                    <a:bodyPr/>
                    <a:lstStyle/>
                    <a:p>
                      <a:endParaRPr lang="es-ES"/>
                    </a:p>
                  </a:txBody>
                  <a:tcPr/>
                </a:tc>
                <a:tc>
                  <a:txBody>
                    <a:bodyPr/>
                    <a:lstStyle/>
                    <a:p>
                      <a:pPr algn="l" fontAlgn="b"/>
                      <a:r>
                        <a:rPr lang="es-ES" sz="1200" b="0" i="0" u="none" strike="noStrike" dirty="0">
                          <a:solidFill>
                            <a:srgbClr val="000000"/>
                          </a:solidFill>
                          <a:latin typeface="Arial"/>
                        </a:rPr>
                        <a:t> </a:t>
                      </a:r>
                    </a:p>
                  </a:txBody>
                  <a:tcPr marL="9524" marR="9524"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1">
                        <a:lumMod val="40000"/>
                        <a:lumOff val="60000"/>
                      </a:schemeClr>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hMerge="1">
                  <a:txBody>
                    <a:bodyPr/>
                    <a:lstStyle/>
                    <a:p>
                      <a:pPr algn="l" fontAlgn="b"/>
                      <a:endParaRPr lang="es-ES" sz="1200" b="0" i="0" u="none" strike="noStrike" dirty="0">
                        <a:solidFill>
                          <a:srgbClr val="000000"/>
                        </a:solidFill>
                        <a:latin typeface="Arial"/>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CCCC"/>
                    </a:solidFill>
                  </a:tcPr>
                </a:tc>
                <a:tc>
                  <a:txBody>
                    <a:bodyPr/>
                    <a:lstStyle/>
                    <a:p>
                      <a:pPr algn="l" fontAlgn="b"/>
                      <a:endParaRPr lang="es-ES" sz="1800" dirty="0"/>
                    </a:p>
                  </a:txBody>
                  <a:tcPr marL="9524" marR="9524"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r>
              <a:tr h="519052">
                <a:tc>
                  <a:txBody>
                    <a:bodyPr/>
                    <a:lstStyle/>
                    <a:p>
                      <a:pPr algn="l" fontAlgn="b"/>
                      <a:r>
                        <a:rPr lang="es-ES" sz="1200" b="0" i="0" u="none" strike="noStrike">
                          <a:solidFill>
                            <a:srgbClr val="000000"/>
                          </a:solidFill>
                          <a:latin typeface="Arial"/>
                        </a:rPr>
                        <a:t> </a:t>
                      </a:r>
                    </a:p>
                  </a:txBody>
                  <a:tcPr marL="9524" marR="9524"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c gridSpan="3">
                  <a:txBody>
                    <a:bodyPr/>
                    <a:lstStyle/>
                    <a:p>
                      <a:pPr algn="ctr" fontAlgn="b"/>
                      <a:r>
                        <a:rPr lang="es-ES" sz="1400" b="1" i="0" u="none" strike="noStrike" dirty="0">
                          <a:solidFill>
                            <a:srgbClr val="000000"/>
                          </a:solidFill>
                          <a:latin typeface="Arial"/>
                        </a:rPr>
                        <a:t>periodo gestacional</a:t>
                      </a:r>
                    </a:p>
                  </a:txBody>
                  <a:tcPr marL="9524" marR="9524"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40000"/>
                        <a:lumOff val="60000"/>
                      </a:schemeClr>
                    </a:solidFill>
                  </a:tcPr>
                </a:tc>
                <a:tc hMerge="1">
                  <a:txBody>
                    <a:bodyPr/>
                    <a:lstStyle/>
                    <a:p>
                      <a:pPr algn="ctr" fontAlgn="b"/>
                      <a:endParaRPr lang="es-ES" sz="1400" b="1" i="0" u="none" strike="noStrike" dirty="0">
                        <a:solidFill>
                          <a:srgbClr val="000000"/>
                        </a:solidFill>
                        <a:latin typeface="Arial"/>
                      </a:endParaRPr>
                    </a:p>
                  </a:txBody>
                  <a:tcPr marL="9524" marR="9524"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EA6D3"/>
                    </a:solidFill>
                  </a:tcPr>
                </a:tc>
                <a:tc hMerge="1">
                  <a:txBody>
                    <a:bodyPr/>
                    <a:lstStyle/>
                    <a:p>
                      <a:endParaRPr lang="es-ES"/>
                    </a:p>
                  </a:txBody>
                  <a:tcPr/>
                </a:tc>
                <a:tc gridSpan="4">
                  <a:txBody>
                    <a:bodyPr/>
                    <a:lstStyle/>
                    <a:p>
                      <a:pPr algn="ctr" fontAlgn="b"/>
                      <a:r>
                        <a:rPr lang="es-ES" sz="1400" b="1" i="0" u="none" strike="noStrike" dirty="0">
                          <a:solidFill>
                            <a:srgbClr val="000000"/>
                          </a:solidFill>
                          <a:latin typeface="Arial"/>
                        </a:rPr>
                        <a:t>puerperio</a:t>
                      </a:r>
                    </a:p>
                  </a:txBody>
                  <a:tcPr marL="9524" marR="9524"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hMerge="1">
                  <a:txBody>
                    <a:bodyPr/>
                    <a:lstStyle/>
                    <a:p>
                      <a:endParaRPr lang="es-ES"/>
                    </a:p>
                  </a:txBody>
                  <a:tcPr/>
                </a:tc>
                <a:tc hMerge="1">
                  <a:txBody>
                    <a:bodyPr/>
                    <a:lstStyle/>
                    <a:p>
                      <a:endParaRPr lang="es-ES"/>
                    </a:p>
                  </a:txBody>
                  <a:tcPr/>
                </a:tc>
                <a:tc hMerge="1">
                  <a:txBody>
                    <a:bodyPr/>
                    <a:lstStyle/>
                    <a:p>
                      <a:endParaRPr lang="es-ES"/>
                    </a:p>
                  </a:txBody>
                  <a:tcPr/>
                </a:tc>
                <a:tc gridSpan="4">
                  <a:txBody>
                    <a:bodyPr/>
                    <a:lstStyle/>
                    <a:p>
                      <a:pPr algn="ctr" fontAlgn="b"/>
                      <a:r>
                        <a:rPr lang="es-ES" sz="1400" b="1" i="0" u="none" strike="noStrike" dirty="0">
                          <a:solidFill>
                            <a:srgbClr val="000000"/>
                          </a:solidFill>
                          <a:latin typeface="Arial"/>
                        </a:rPr>
                        <a:t>pospuerperio</a:t>
                      </a:r>
                    </a:p>
                  </a:txBody>
                  <a:tcPr marL="9524" marR="9524"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s-ES" sz="1400" b="1" i="0" u="none" strike="noStrike" dirty="0">
                        <a:solidFill>
                          <a:srgbClr val="000000"/>
                        </a:solidFill>
                        <a:latin typeface="Arial"/>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6B9B8"/>
                    </a:solidFill>
                  </a:tcPr>
                </a:tc>
                <a:tc hMerge="1">
                  <a:txBody>
                    <a:bodyPr/>
                    <a:lstStyle/>
                    <a:p>
                      <a:endParaRPr lang="es-ES"/>
                    </a:p>
                  </a:txBody>
                  <a:tcPr/>
                </a:tc>
                <a:tc hMerge="1">
                  <a:txBody>
                    <a:bodyPr/>
                    <a:lstStyle/>
                    <a:p>
                      <a:endParaRPr lang="es-ES"/>
                    </a:p>
                  </a:txBody>
                  <a:tcPr/>
                </a:tc>
                <a:tc gridSpan="2">
                  <a:txBody>
                    <a:bodyPr/>
                    <a:lstStyle/>
                    <a:p>
                      <a:pPr algn="ctr" fontAlgn="b"/>
                      <a:r>
                        <a:rPr lang="es-ES" sz="1400" b="0" i="0" u="none" strike="noStrike" dirty="0">
                          <a:solidFill>
                            <a:srgbClr val="000000"/>
                          </a:solidFill>
                          <a:latin typeface="Arial"/>
                        </a:rPr>
                        <a:t> </a:t>
                      </a:r>
                      <a:r>
                        <a:rPr lang="es-ES" sz="1400" b="1" i="0" u="none" strike="noStrike" dirty="0" smtClean="0">
                          <a:solidFill>
                            <a:srgbClr val="000000"/>
                          </a:solidFill>
                          <a:latin typeface="Arial"/>
                        </a:rPr>
                        <a:t>mas de 1 año</a:t>
                      </a:r>
                      <a:endParaRPr lang="es-ES" sz="1400" b="1" i="0" u="none" strike="noStrike" dirty="0">
                        <a:solidFill>
                          <a:srgbClr val="000000"/>
                        </a:solidFill>
                        <a:latin typeface="Arial"/>
                      </a:endParaRPr>
                    </a:p>
                  </a:txBody>
                  <a:tcPr marL="9524" marR="9524"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6">
                        <a:lumMod val="75000"/>
                      </a:schemeClr>
                    </a:solidFill>
                  </a:tcPr>
                </a:tc>
                <a:tc hMerge="1">
                  <a:txBody>
                    <a:bodyPr/>
                    <a:lstStyle/>
                    <a:p>
                      <a:pPr algn="l" fontAlgn="b"/>
                      <a:endParaRPr lang="es-ES" sz="1200" b="0" i="0" u="none" strike="noStrike" dirty="0">
                        <a:solidFill>
                          <a:srgbClr val="000000"/>
                        </a:solidFill>
                        <a:latin typeface="Arial"/>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1">
                        <a:lumMod val="75000"/>
                      </a:schemeClr>
                    </a:solidFill>
                  </a:tcPr>
                </a:tc>
                <a:tc>
                  <a:txBody>
                    <a:bodyPr/>
                    <a:lstStyle/>
                    <a:p>
                      <a:pPr algn="l" fontAlgn="b"/>
                      <a:endParaRPr lang="es-ES" sz="1800" dirty="0"/>
                    </a:p>
                  </a:txBody>
                  <a:tcPr marL="9524" marR="9524"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1">
                        <a:lumMod val="40000"/>
                        <a:lumOff val="60000"/>
                      </a:schemeClr>
                    </a:solidFill>
                  </a:tcPr>
                </a:tc>
              </a:tr>
              <a:tr h="283852">
                <a:tc>
                  <a:txBody>
                    <a:bodyPr/>
                    <a:lstStyle/>
                    <a:p>
                      <a:pPr algn="l" fontAlgn="b"/>
                      <a:r>
                        <a:rPr lang="es-ES" sz="1200" b="0" i="0" u="none" strike="noStrike">
                          <a:solidFill>
                            <a:srgbClr val="000000"/>
                          </a:solidFill>
                          <a:latin typeface="Arial"/>
                        </a:rPr>
                        <a:t> </a:t>
                      </a:r>
                    </a:p>
                  </a:txBody>
                  <a:tcPr marL="9524" marR="9524"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chemeClr val="accent1">
                        <a:lumMod val="40000"/>
                        <a:lumOff val="60000"/>
                      </a:schemeClr>
                    </a:solidFill>
                  </a:tcPr>
                </a:tc>
                <a:tc gridSpan="2">
                  <a:txBody>
                    <a:bodyPr/>
                    <a:lstStyle/>
                    <a:p>
                      <a:pPr algn="l" fontAlgn="b"/>
                      <a:r>
                        <a:rPr lang="es-ES" sz="1200" b="0" i="0" u="none" strike="noStrike">
                          <a:solidFill>
                            <a:srgbClr val="000000"/>
                          </a:solidFill>
                          <a:latin typeface="Arial"/>
                        </a:rPr>
                        <a:t> </a:t>
                      </a:r>
                    </a:p>
                  </a:txBody>
                  <a:tcPr marL="9524" marR="9524"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pPr algn="l" fontAlgn="b"/>
                      <a:endParaRPr lang="es-ES" sz="1200" b="0" i="0" u="none" strike="noStrike">
                        <a:solidFill>
                          <a:srgbClr val="000000"/>
                        </a:solidFill>
                        <a:latin typeface="Arial"/>
                      </a:endParaRPr>
                    </a:p>
                  </a:txBody>
                  <a:tcPr marL="9524" marR="9524"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l" fontAlgn="b"/>
                      <a:r>
                        <a:rPr lang="es-ES" sz="1200" b="0" i="0" u="none" strike="noStrike">
                          <a:solidFill>
                            <a:srgbClr val="000000"/>
                          </a:solidFill>
                          <a:latin typeface="Arial"/>
                        </a:rPr>
                        <a:t> </a:t>
                      </a:r>
                    </a:p>
                  </a:txBody>
                  <a:tcPr marL="9524" marR="9524"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l" fontAlgn="b"/>
                      <a:r>
                        <a:rPr lang="es-ES" sz="1200" b="0" i="0" u="none" strike="noStrike">
                          <a:solidFill>
                            <a:srgbClr val="000000"/>
                          </a:solidFill>
                          <a:latin typeface="Arial"/>
                        </a:rPr>
                        <a:t> </a:t>
                      </a:r>
                    </a:p>
                  </a:txBody>
                  <a:tcPr marL="9524" marR="9524"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gridSpan="2">
                  <a:txBody>
                    <a:bodyPr/>
                    <a:lstStyle/>
                    <a:p>
                      <a:pPr algn="l" fontAlgn="b"/>
                      <a:r>
                        <a:rPr lang="es-ES" sz="1200" b="0" i="0" u="none" strike="noStrike">
                          <a:solidFill>
                            <a:srgbClr val="000000"/>
                          </a:solidFill>
                          <a:latin typeface="Arial"/>
                        </a:rPr>
                        <a:t> </a:t>
                      </a:r>
                    </a:p>
                  </a:txBody>
                  <a:tcPr marL="9524" marR="9524"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es-ES"/>
                    </a:p>
                  </a:txBody>
                  <a:tcPr/>
                </a:tc>
                <a:tc>
                  <a:txBody>
                    <a:bodyPr/>
                    <a:lstStyle/>
                    <a:p>
                      <a:pPr algn="l" fontAlgn="b"/>
                      <a:r>
                        <a:rPr lang="es-ES" sz="1200" b="0" i="0" u="none" strike="noStrike">
                          <a:solidFill>
                            <a:srgbClr val="000000"/>
                          </a:solidFill>
                          <a:latin typeface="Arial"/>
                        </a:rPr>
                        <a:t> </a:t>
                      </a:r>
                    </a:p>
                  </a:txBody>
                  <a:tcPr marL="9524" marR="9524"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gridSpan="3">
                  <a:txBody>
                    <a:bodyPr/>
                    <a:lstStyle/>
                    <a:p>
                      <a:pPr algn="l" fontAlgn="b"/>
                      <a:r>
                        <a:rPr lang="es-ES" sz="1200" b="0" i="0" u="none" strike="noStrike" dirty="0">
                          <a:solidFill>
                            <a:srgbClr val="000000"/>
                          </a:solidFill>
                          <a:latin typeface="Arial"/>
                        </a:rPr>
                        <a:t> </a:t>
                      </a:r>
                    </a:p>
                  </a:txBody>
                  <a:tcPr marL="9524" marR="9524"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pPr algn="l" fontAlgn="b"/>
                      <a:endParaRPr lang="es-ES" sz="1200" b="0" i="0" u="none" strike="noStrike">
                        <a:solidFill>
                          <a:srgbClr val="000000"/>
                        </a:solidFill>
                        <a:latin typeface="Arial"/>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6DDE8"/>
                    </a:solidFill>
                  </a:tcPr>
                </a:tc>
                <a:tc hMerge="1">
                  <a:txBody>
                    <a:bodyPr/>
                    <a:lstStyle/>
                    <a:p>
                      <a:endParaRPr lang="es-ES"/>
                    </a:p>
                  </a:txBody>
                  <a:tcPr/>
                </a:tc>
                <a:tc>
                  <a:txBody>
                    <a:bodyPr/>
                    <a:lstStyle/>
                    <a:p>
                      <a:pPr algn="l" fontAlgn="b"/>
                      <a:r>
                        <a:rPr lang="es-ES" sz="1200" b="0" i="0" u="none" strike="noStrike" dirty="0">
                          <a:solidFill>
                            <a:srgbClr val="000000"/>
                          </a:solidFill>
                          <a:latin typeface="Arial"/>
                        </a:rPr>
                        <a:t> </a:t>
                      </a:r>
                    </a:p>
                  </a:txBody>
                  <a:tcPr marL="9524" marR="9524"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gridSpan="2">
                  <a:txBody>
                    <a:bodyPr/>
                    <a:lstStyle/>
                    <a:p>
                      <a:pPr algn="l" fontAlgn="b"/>
                      <a:r>
                        <a:rPr lang="es-ES" sz="1200" b="0" i="0" u="none" strike="noStrike" dirty="0">
                          <a:solidFill>
                            <a:srgbClr val="000000"/>
                          </a:solidFill>
                          <a:latin typeface="Arial"/>
                        </a:rPr>
                        <a:t> </a:t>
                      </a:r>
                    </a:p>
                  </a:txBody>
                  <a:tcPr marL="9524" marR="9524" marT="9525" marB="0" anchor="b">
                    <a:lnL>
                      <a:noFill/>
                    </a:lnL>
                    <a:lnR w="12700" cap="flat" cmpd="sng" algn="ctr">
                      <a:no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pPr algn="l" fontAlgn="b"/>
                      <a:endParaRPr lang="es-ES" sz="1200" b="0" i="0" u="none" strike="noStrike" dirty="0">
                        <a:solidFill>
                          <a:srgbClr val="000000"/>
                        </a:solidFill>
                        <a:latin typeface="Arial"/>
                      </a:endParaRPr>
                    </a:p>
                  </a:txBody>
                  <a:tcPr marL="9525" marR="9525" marT="9525" marB="0" anchor="b">
                    <a:lnL>
                      <a:noFill/>
                    </a:lnL>
                    <a:lnR w="12700" cap="flat" cmpd="sng" algn="ctr">
                      <a:no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CCC"/>
                    </a:solidFill>
                  </a:tcPr>
                </a:tc>
                <a:tc>
                  <a:txBody>
                    <a:bodyPr/>
                    <a:lstStyle/>
                    <a:p>
                      <a:pPr algn="l" fontAlgn="b"/>
                      <a:endParaRPr lang="es-ES" sz="1800" dirty="0"/>
                    </a:p>
                  </a:txBody>
                  <a:tcPr marL="9524" marR="9524"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40000"/>
                        <a:lumOff val="60000"/>
                      </a:schemeClr>
                    </a:solidFill>
                  </a:tcPr>
                </a:tc>
              </a:tr>
            </a:tbl>
          </a:graphicData>
        </a:graphic>
      </p:graphicFrame>
      <p:sp>
        <p:nvSpPr>
          <p:cNvPr id="49267" name="4 CuadroTexto"/>
          <p:cNvSpPr txBox="1">
            <a:spLocks noChangeArrowheads="1"/>
          </p:cNvSpPr>
          <p:nvPr/>
        </p:nvSpPr>
        <p:spPr bwMode="auto">
          <a:xfrm>
            <a:off x="214313" y="908050"/>
            <a:ext cx="8429625" cy="369888"/>
          </a:xfrm>
          <a:prstGeom prst="rect">
            <a:avLst/>
          </a:prstGeom>
          <a:noFill/>
          <a:ln w="9525">
            <a:noFill/>
            <a:miter lim="800000"/>
            <a:headEnd/>
            <a:tailEnd/>
          </a:ln>
        </p:spPr>
        <p:txBody>
          <a:bodyPr>
            <a:spAutoFit/>
          </a:bodyPr>
          <a:lstStyle/>
          <a:p>
            <a:pPr algn="ctr">
              <a:defRPr/>
            </a:pPr>
            <a:r>
              <a:rPr lang="es-ES" b="1" dirty="0">
                <a:solidFill>
                  <a:schemeClr val="accent1">
                    <a:lumMod val="50000"/>
                  </a:schemeClr>
                </a:solidFill>
              </a:rPr>
              <a:t>EMBARAZO, PARTO, PUERPERIO, POSPUERPERIO, SECUELA</a:t>
            </a:r>
          </a:p>
        </p:txBody>
      </p:sp>
    </p:spTree>
    <p:extLst>
      <p:ext uri="{BB962C8B-B14F-4D97-AF65-F5344CB8AC3E}">
        <p14:creationId xmlns="" xmlns:p14="http://schemas.microsoft.com/office/powerpoint/2010/main" val="40741122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4 CuadroTexto"/>
          <p:cNvSpPr txBox="1">
            <a:spLocks noChangeArrowheads="1"/>
          </p:cNvSpPr>
          <p:nvPr/>
        </p:nvSpPr>
        <p:spPr bwMode="auto">
          <a:xfrm>
            <a:off x="1042988" y="2420938"/>
            <a:ext cx="792162"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s-CO"/>
          </a:p>
        </p:txBody>
      </p:sp>
      <p:pic>
        <p:nvPicPr>
          <p:cNvPr id="43011" name="Picture 4"/>
          <p:cNvPicPr>
            <a:picLocks noChangeAspect="1" noChangeArrowheads="1"/>
          </p:cNvPicPr>
          <p:nvPr/>
        </p:nvPicPr>
        <p:blipFill>
          <a:blip r:embed="rId2">
            <a:extLst>
              <a:ext uri="{28A0092B-C50C-407E-A947-70E740481C1C}">
                <a14:useLocalDpi xmlns="" xmlns:a14="http://schemas.microsoft.com/office/drawing/2010/main" val="0"/>
              </a:ext>
            </a:extLst>
          </a:blip>
          <a:srcRect b="68851"/>
          <a:stretch>
            <a:fillRect/>
          </a:stretch>
        </p:blipFill>
        <p:spPr bwMode="auto">
          <a:xfrm>
            <a:off x="0" y="1700213"/>
            <a:ext cx="9144000" cy="2736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3012" name="4 CuadroTexto"/>
          <p:cNvSpPr txBox="1">
            <a:spLocks noChangeArrowheads="1"/>
          </p:cNvSpPr>
          <p:nvPr/>
        </p:nvSpPr>
        <p:spPr bwMode="auto">
          <a:xfrm>
            <a:off x="1381847" y="1036638"/>
            <a:ext cx="6215062" cy="400050"/>
          </a:xfrm>
          <a:prstGeom prst="rect">
            <a:avLst/>
          </a:prstGeom>
          <a:noFill/>
          <a:ln w="9525">
            <a:noFill/>
            <a:miter lim="800000"/>
            <a:headEnd/>
            <a:tailEnd/>
          </a:ln>
        </p:spPr>
        <p:txBody>
          <a:bodyPr>
            <a:spAutoFit/>
          </a:bodyPr>
          <a:lstStyle/>
          <a:p>
            <a:pPr algn="ctr">
              <a:defRPr/>
            </a:pPr>
            <a:r>
              <a:rPr lang="es-ES" sz="2000" b="1" dirty="0">
                <a:solidFill>
                  <a:srgbClr val="0070C0"/>
                </a:solidFill>
              </a:rPr>
              <a:t>DEFUNCION MUJERES EN EDAD FERTIL </a:t>
            </a:r>
          </a:p>
        </p:txBody>
      </p:sp>
    </p:spTree>
    <p:extLst>
      <p:ext uri="{BB962C8B-B14F-4D97-AF65-F5344CB8AC3E}">
        <p14:creationId xmlns="" xmlns:p14="http://schemas.microsoft.com/office/powerpoint/2010/main" val="31924560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468313" y="1340768"/>
            <a:ext cx="3743325" cy="4770537"/>
          </a:xfrm>
          <a:prstGeom prst="rect">
            <a:avLst/>
          </a:prstGeom>
          <a:noFill/>
          <a:ln>
            <a:solidFill>
              <a:schemeClr val="accent1">
                <a:lumMod val="50000"/>
              </a:schemeClr>
            </a:solidFill>
          </a:ln>
        </p:spPr>
        <p:txBody>
          <a:bodyPr>
            <a:spAutoFit/>
          </a:bodyPr>
          <a:lstStyle/>
          <a:p>
            <a:pPr>
              <a:buClr>
                <a:schemeClr val="tx1">
                  <a:lumMod val="75000"/>
                  <a:lumOff val="25000"/>
                </a:schemeClr>
              </a:buClr>
              <a:buSzPct val="50000"/>
              <a:buFont typeface="Arial" pitchFamily="34" charset="0"/>
              <a:buChar char="•"/>
              <a:defRPr/>
            </a:pPr>
            <a:r>
              <a:rPr lang="es-ES" sz="1600" dirty="0" smtClean="0"/>
              <a:t>Embarazo </a:t>
            </a:r>
            <a:r>
              <a:rPr lang="es-ES" sz="1600" dirty="0"/>
              <a:t>ectópico</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Mola</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smtClean="0"/>
              <a:t>Desproporción cefalo-pelvica</a:t>
            </a:r>
            <a:endParaRPr lang="es-ES" sz="1600" dirty="0"/>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Aborto</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Complic. de aborto, ectópico y  mola</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Infección de vías urinarias</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Preeclamsia</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Hemorragias</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Diabetes</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smtClean="0"/>
              <a:t>Anestesia</a:t>
            </a:r>
            <a:endParaRPr lang="es-ES" sz="1600" dirty="0"/>
          </a:p>
        </p:txBody>
      </p:sp>
      <p:sp>
        <p:nvSpPr>
          <p:cNvPr id="6" name="5 CuadroTexto"/>
          <p:cNvSpPr txBox="1"/>
          <p:nvPr/>
        </p:nvSpPr>
        <p:spPr>
          <a:xfrm>
            <a:off x="4787900" y="1340767"/>
            <a:ext cx="3887788" cy="4770537"/>
          </a:xfrm>
          <a:prstGeom prst="rect">
            <a:avLst/>
          </a:prstGeom>
          <a:noFill/>
          <a:ln>
            <a:solidFill>
              <a:schemeClr val="accent1">
                <a:lumMod val="50000"/>
              </a:schemeClr>
            </a:solidFill>
          </a:ln>
        </p:spPr>
        <p:txBody>
          <a:bodyPr>
            <a:spAutoFit/>
          </a:bodyPr>
          <a:lstStyle/>
          <a:p>
            <a:pPr>
              <a:buClr>
                <a:schemeClr val="tx1">
                  <a:lumMod val="75000"/>
                  <a:lumOff val="25000"/>
                </a:schemeClr>
              </a:buClr>
              <a:buSzPct val="50000"/>
              <a:buFont typeface="Arial" pitchFamily="34" charset="0"/>
              <a:buChar char="•"/>
              <a:defRPr/>
            </a:pPr>
            <a:r>
              <a:rPr lang="es-ES" sz="1600" dirty="0" smtClean="0"/>
              <a:t>Presentación </a:t>
            </a:r>
            <a:r>
              <a:rPr lang="es-ES" sz="1600" dirty="0"/>
              <a:t>anormal</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Trastornos  </a:t>
            </a:r>
            <a:r>
              <a:rPr lang="es-ES" sz="1600" dirty="0" smtClean="0"/>
              <a:t>placenta</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Trabajo de parto</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Trauma obstétrico</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Inversión uterina</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Hemorragia </a:t>
            </a:r>
            <a:r>
              <a:rPr lang="es-ES" sz="1600" dirty="0" smtClean="0"/>
              <a:t>posparto</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smtClean="0"/>
              <a:t>Embolia de liquido amniótico </a:t>
            </a:r>
            <a:endParaRPr lang="es-ES" sz="1600" dirty="0"/>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Infecciones puerperales </a:t>
            </a:r>
            <a:endParaRPr lang="es-ES" sz="1600" dirty="0" smtClean="0"/>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Complicaciones venosas del puerperio</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Tiroiditis </a:t>
            </a:r>
            <a:r>
              <a:rPr lang="es-ES" sz="1600" dirty="0" smtClean="0"/>
              <a:t>posparto</a:t>
            </a:r>
            <a:endParaRPr lang="es-ES" sz="1600" dirty="0"/>
          </a:p>
        </p:txBody>
      </p:sp>
      <p:sp>
        <p:nvSpPr>
          <p:cNvPr id="44036" name="3 CuadroTexto"/>
          <p:cNvSpPr txBox="1">
            <a:spLocks noChangeArrowheads="1"/>
          </p:cNvSpPr>
          <p:nvPr/>
        </p:nvSpPr>
        <p:spPr bwMode="auto">
          <a:xfrm>
            <a:off x="1645956" y="802925"/>
            <a:ext cx="5905078" cy="369332"/>
          </a:xfrm>
          <a:prstGeom prst="rect">
            <a:avLst/>
          </a:prstGeom>
          <a:noFill/>
          <a:ln w="9525">
            <a:noFill/>
            <a:miter lim="800000"/>
            <a:headEnd/>
            <a:tailEnd/>
          </a:ln>
        </p:spPr>
        <p:txBody>
          <a:bodyPr wrap="square">
            <a:spAutoFit/>
          </a:bodyPr>
          <a:lstStyle/>
          <a:p>
            <a:pPr algn="ctr">
              <a:defRPr/>
            </a:pPr>
            <a:r>
              <a:rPr lang="es-ES" b="1" dirty="0" smtClean="0">
                <a:solidFill>
                  <a:srgbClr val="0070C0"/>
                </a:solidFill>
              </a:rPr>
              <a:t>MUERTE MATERNA DIRECTA </a:t>
            </a:r>
            <a:endParaRPr lang="es-ES" b="1" dirty="0">
              <a:solidFill>
                <a:srgbClr val="0070C0"/>
              </a:solidFill>
            </a:endParaRPr>
          </a:p>
        </p:txBody>
      </p:sp>
    </p:spTree>
    <p:extLst>
      <p:ext uri="{BB962C8B-B14F-4D97-AF65-F5344CB8AC3E}">
        <p14:creationId xmlns="" xmlns:p14="http://schemas.microsoft.com/office/powerpoint/2010/main" val="7113864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857250" y="1700213"/>
            <a:ext cx="3427413" cy="4278094"/>
          </a:xfrm>
          <a:prstGeom prst="rect">
            <a:avLst/>
          </a:prstGeom>
          <a:noFill/>
          <a:ln>
            <a:solidFill>
              <a:schemeClr val="accent1">
                <a:lumMod val="50000"/>
              </a:schemeClr>
            </a:solidFill>
          </a:ln>
        </p:spPr>
        <p:txBody>
          <a:bodyPr>
            <a:spAutoFit/>
          </a:bodyPr>
          <a:lstStyle/>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Hipertensión preexistente</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Diabetes preexistente</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Desnutrición en embarazo</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Enfermedades hematológicas</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Alteraciones cromosómicas madre</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Anormalidades tracto genital</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Tumores uterinos</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Cicatrices </a:t>
            </a:r>
            <a:r>
              <a:rPr lang="es-ES" sz="1600" dirty="0" smtClean="0"/>
              <a:t>uterinas</a:t>
            </a:r>
            <a:endParaRPr lang="es-ES" sz="1600" dirty="0"/>
          </a:p>
          <a:p>
            <a:pPr>
              <a:buClr>
                <a:schemeClr val="tx1">
                  <a:lumMod val="75000"/>
                  <a:lumOff val="25000"/>
                </a:schemeClr>
              </a:buClr>
              <a:buSzPct val="50000"/>
              <a:buFont typeface="Arial" pitchFamily="34" charset="0"/>
              <a:buChar char="•"/>
              <a:defRPr/>
            </a:pPr>
            <a:endParaRPr lang="es-ES" sz="1600" dirty="0"/>
          </a:p>
        </p:txBody>
      </p:sp>
      <p:sp>
        <p:nvSpPr>
          <p:cNvPr id="6" name="5 CuadroTexto"/>
          <p:cNvSpPr txBox="1"/>
          <p:nvPr/>
        </p:nvSpPr>
        <p:spPr>
          <a:xfrm>
            <a:off x="5003800" y="1700213"/>
            <a:ext cx="3455988" cy="4278094"/>
          </a:xfrm>
          <a:prstGeom prst="rect">
            <a:avLst/>
          </a:prstGeom>
          <a:noFill/>
          <a:ln>
            <a:solidFill>
              <a:schemeClr val="accent1">
                <a:lumMod val="50000"/>
              </a:schemeClr>
            </a:solidFill>
          </a:ln>
        </p:spPr>
        <p:txBody>
          <a:bodyPr>
            <a:spAutoFit/>
          </a:bodyPr>
          <a:lstStyle/>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Tuberculosis</a:t>
            </a:r>
          </a:p>
          <a:p>
            <a:pPr>
              <a:buClr>
                <a:schemeClr val="tx1">
                  <a:lumMod val="75000"/>
                  <a:lumOff val="25000"/>
                </a:schemeClr>
              </a:buClr>
              <a:buSzPct val="50000"/>
              <a:buFont typeface="Wingdings" pitchFamily="2" charset="2"/>
              <a:buChar char="§"/>
              <a:defRPr/>
            </a:pPr>
            <a:endParaRPr lang="es-ES" sz="1600" dirty="0"/>
          </a:p>
          <a:p>
            <a:pPr>
              <a:buClr>
                <a:schemeClr val="tx1">
                  <a:lumMod val="75000"/>
                  <a:lumOff val="25000"/>
                </a:schemeClr>
              </a:buClr>
              <a:buSzPct val="50000"/>
              <a:buFont typeface="Wingdings" pitchFamily="2" charset="2"/>
              <a:buChar char="§"/>
              <a:defRPr/>
            </a:pPr>
            <a:r>
              <a:rPr lang="es-ES" sz="1600" dirty="0" smtClean="0"/>
              <a:t>Hepatitis</a:t>
            </a:r>
            <a:endParaRPr lang="es-ES" sz="1600" dirty="0"/>
          </a:p>
          <a:p>
            <a:pPr>
              <a:buClr>
                <a:schemeClr val="tx1">
                  <a:lumMod val="75000"/>
                  <a:lumOff val="25000"/>
                </a:schemeClr>
              </a:buClr>
              <a:buSzPct val="50000"/>
              <a:buFont typeface="Wingdings" pitchFamily="2" charset="2"/>
              <a:buChar char="§"/>
              <a:defRPr/>
            </a:pPr>
            <a:endParaRPr lang="es-ES" sz="1600" dirty="0"/>
          </a:p>
          <a:p>
            <a:pPr>
              <a:buClr>
                <a:schemeClr val="tx1">
                  <a:lumMod val="75000"/>
                  <a:lumOff val="25000"/>
                </a:schemeClr>
              </a:buClr>
              <a:buSzPct val="50000"/>
              <a:buFont typeface="Wingdings" pitchFamily="2" charset="2"/>
              <a:buChar char="§"/>
              <a:defRPr/>
            </a:pPr>
            <a:r>
              <a:rPr lang="es-ES" sz="1600" dirty="0"/>
              <a:t>Enfermedades virales</a:t>
            </a:r>
          </a:p>
          <a:p>
            <a:pPr>
              <a:buClr>
                <a:schemeClr val="tx1">
                  <a:lumMod val="75000"/>
                  <a:lumOff val="25000"/>
                </a:schemeClr>
              </a:buClr>
              <a:buSzPct val="50000"/>
              <a:buFont typeface="Wingdings" pitchFamily="2" charset="2"/>
              <a:buChar char="§"/>
              <a:defRPr/>
            </a:pPr>
            <a:endParaRPr lang="es-ES" sz="1600" dirty="0"/>
          </a:p>
          <a:p>
            <a:pPr>
              <a:buClr>
                <a:schemeClr val="tx1">
                  <a:lumMod val="75000"/>
                  <a:lumOff val="25000"/>
                </a:schemeClr>
              </a:buClr>
              <a:buSzPct val="50000"/>
              <a:buFont typeface="Wingdings" pitchFamily="2" charset="2"/>
              <a:buChar char="§"/>
              <a:defRPr/>
            </a:pPr>
            <a:r>
              <a:rPr lang="es-ES" sz="1600" dirty="0"/>
              <a:t>Enfermedades parasitarias</a:t>
            </a:r>
          </a:p>
          <a:p>
            <a:pPr>
              <a:buClr>
                <a:schemeClr val="tx1">
                  <a:lumMod val="75000"/>
                  <a:lumOff val="25000"/>
                </a:schemeClr>
              </a:buClr>
              <a:buSzPct val="50000"/>
              <a:buFont typeface="Wingdings" pitchFamily="2" charset="2"/>
              <a:buChar char="§"/>
              <a:defRPr/>
            </a:pPr>
            <a:endParaRPr lang="es-ES" sz="1600" dirty="0"/>
          </a:p>
          <a:p>
            <a:pPr>
              <a:buClr>
                <a:schemeClr val="tx1">
                  <a:lumMod val="75000"/>
                  <a:lumOff val="25000"/>
                </a:schemeClr>
              </a:buClr>
              <a:buSzPct val="50000"/>
              <a:buFont typeface="Arial" pitchFamily="34" charset="0"/>
              <a:buChar char="•"/>
              <a:defRPr/>
            </a:pPr>
            <a:r>
              <a:rPr lang="es-ES" sz="1600" dirty="0"/>
              <a:t>Anemia </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Enfermedades endocrinas</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Necrosis de hipófisis posparto</a:t>
            </a:r>
          </a:p>
          <a:p>
            <a:pPr>
              <a:buClr>
                <a:schemeClr val="tx1">
                  <a:lumMod val="75000"/>
                  <a:lumOff val="25000"/>
                </a:schemeClr>
              </a:buClr>
              <a:buSzPct val="50000"/>
              <a:buFont typeface="Arial" pitchFamily="34" charset="0"/>
              <a:buChar char="•"/>
              <a:defRPr/>
            </a:pPr>
            <a:endParaRPr lang="es-ES" sz="1600" dirty="0"/>
          </a:p>
          <a:p>
            <a:pPr>
              <a:buClr>
                <a:schemeClr val="tx1">
                  <a:lumMod val="75000"/>
                  <a:lumOff val="25000"/>
                </a:schemeClr>
              </a:buClr>
              <a:buSzPct val="50000"/>
              <a:buFont typeface="Arial" pitchFamily="34" charset="0"/>
              <a:buChar char="•"/>
              <a:defRPr/>
            </a:pPr>
            <a:r>
              <a:rPr lang="es-ES" sz="1600" dirty="0"/>
              <a:t>Enfermedad por VIH</a:t>
            </a:r>
          </a:p>
          <a:p>
            <a:pPr>
              <a:buClr>
                <a:schemeClr val="tx1">
                  <a:lumMod val="75000"/>
                  <a:lumOff val="25000"/>
                </a:schemeClr>
              </a:buClr>
              <a:buSzPct val="50000"/>
              <a:buFont typeface="Arial" pitchFamily="34" charset="0"/>
              <a:buChar char="•"/>
              <a:defRPr/>
            </a:pPr>
            <a:endParaRPr lang="es-ES" sz="1600" dirty="0"/>
          </a:p>
        </p:txBody>
      </p:sp>
      <p:sp>
        <p:nvSpPr>
          <p:cNvPr id="45060" name="3 CuadroTexto"/>
          <p:cNvSpPr txBox="1">
            <a:spLocks noChangeArrowheads="1"/>
          </p:cNvSpPr>
          <p:nvPr/>
        </p:nvSpPr>
        <p:spPr bwMode="auto">
          <a:xfrm>
            <a:off x="2504714" y="1036638"/>
            <a:ext cx="4500562" cy="400050"/>
          </a:xfrm>
          <a:prstGeom prst="rect">
            <a:avLst/>
          </a:prstGeom>
          <a:noFill/>
          <a:ln w="9525">
            <a:noFill/>
            <a:miter lim="800000"/>
            <a:headEnd/>
            <a:tailEnd/>
          </a:ln>
        </p:spPr>
        <p:txBody>
          <a:bodyPr>
            <a:spAutoFit/>
          </a:bodyPr>
          <a:lstStyle/>
          <a:p>
            <a:pPr algn="ctr">
              <a:defRPr/>
            </a:pPr>
            <a:r>
              <a:rPr lang="es-ES" sz="2000" b="1" dirty="0">
                <a:solidFill>
                  <a:srgbClr val="0070C0"/>
                </a:solidFill>
              </a:rPr>
              <a:t>MUERTE MATERNA INDIRECTA</a:t>
            </a:r>
          </a:p>
        </p:txBody>
      </p:sp>
    </p:spTree>
    <p:extLst>
      <p:ext uri="{BB962C8B-B14F-4D97-AF65-F5344CB8AC3E}">
        <p14:creationId xmlns="" xmlns:p14="http://schemas.microsoft.com/office/powerpoint/2010/main" val="11592683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3"/>
          <p:cNvSpPr txBox="1">
            <a:spLocks noChangeArrowheads="1"/>
          </p:cNvSpPr>
          <p:nvPr/>
        </p:nvSpPr>
        <p:spPr bwMode="auto">
          <a:xfrm>
            <a:off x="468313" y="2060575"/>
            <a:ext cx="8135937" cy="2554288"/>
          </a:xfrm>
          <a:prstGeom prst="rect">
            <a:avLst/>
          </a:prstGeom>
          <a:solidFill>
            <a:schemeClr val="bg1"/>
          </a:solidFill>
          <a:ln w="9525">
            <a:solidFill>
              <a:schemeClr val="accent1">
                <a:lumMod val="50000"/>
              </a:schemeClr>
            </a:solidFill>
            <a:miter lim="800000"/>
            <a:headEnd/>
            <a:tailEnd/>
          </a:ln>
        </p:spPr>
        <p:txBody>
          <a:bodyPr>
            <a:spAutoFit/>
          </a:bodyPr>
          <a:lstStyle/>
          <a:p>
            <a:pPr marL="457200" indent="-457200">
              <a:spcBef>
                <a:spcPct val="50000"/>
              </a:spcBef>
              <a:buFontTx/>
              <a:buAutoNum type="arabicPeriod"/>
              <a:defRPr/>
            </a:pPr>
            <a:endParaRPr lang="es-ES" sz="2000" dirty="0"/>
          </a:p>
          <a:p>
            <a:pPr marL="457200" indent="-457200">
              <a:spcBef>
                <a:spcPct val="50000"/>
              </a:spcBef>
              <a:buFontTx/>
              <a:buAutoNum type="arabicPeriod"/>
              <a:defRPr/>
            </a:pPr>
            <a:r>
              <a:rPr lang="es-ES" sz="2000" dirty="0"/>
              <a:t>Temporalidad, la causa precede al efecto</a:t>
            </a:r>
          </a:p>
          <a:p>
            <a:pPr marL="457200" indent="-457200">
              <a:spcBef>
                <a:spcPct val="50000"/>
              </a:spcBef>
              <a:buFontTx/>
              <a:buAutoNum type="arabicPeriod"/>
              <a:defRPr/>
            </a:pPr>
            <a:r>
              <a:rPr lang="es-ES" sz="2000" dirty="0"/>
              <a:t>Dirección, la relación va de la causa al efecto</a:t>
            </a:r>
          </a:p>
          <a:p>
            <a:pPr marL="514350" indent="-514350">
              <a:spcBef>
                <a:spcPct val="50000"/>
              </a:spcBef>
              <a:buFont typeface="+mj-lt"/>
              <a:buAutoNum type="arabicPeriod"/>
              <a:defRPr/>
            </a:pPr>
            <a:r>
              <a:rPr lang="es-ES" sz="2000" dirty="0"/>
              <a:t>Asociación, entendida como una cuantificación de la constancia del efecto.</a:t>
            </a:r>
          </a:p>
          <a:p>
            <a:pPr marL="514350" indent="-514350">
              <a:spcBef>
                <a:spcPct val="50000"/>
              </a:spcBef>
              <a:defRPr/>
            </a:pPr>
            <a:endParaRPr lang="es-ES" sz="2000" dirty="0"/>
          </a:p>
        </p:txBody>
      </p:sp>
      <p:sp>
        <p:nvSpPr>
          <p:cNvPr id="7172" name="4 CuadroTexto"/>
          <p:cNvSpPr txBox="1">
            <a:spLocks noChangeArrowheads="1"/>
          </p:cNvSpPr>
          <p:nvPr/>
        </p:nvSpPr>
        <p:spPr bwMode="auto">
          <a:xfrm>
            <a:off x="1521618" y="1185863"/>
            <a:ext cx="6029325" cy="400050"/>
          </a:xfrm>
          <a:prstGeom prst="rect">
            <a:avLst/>
          </a:prstGeom>
          <a:noFill/>
          <a:ln w="9525">
            <a:noFill/>
            <a:miter lim="800000"/>
            <a:headEnd/>
            <a:tailEnd/>
          </a:ln>
        </p:spPr>
        <p:txBody>
          <a:bodyPr wrap="none">
            <a:spAutoFit/>
          </a:bodyPr>
          <a:lstStyle/>
          <a:p>
            <a:pPr>
              <a:defRPr/>
            </a:pPr>
            <a:r>
              <a:rPr lang="es-ES" sz="2000" b="1" dirty="0">
                <a:solidFill>
                  <a:srgbClr val="0070C0"/>
                </a:solidFill>
              </a:rPr>
              <a:t>CARACTERISTICAS DE LA RELACION CAUSAL</a:t>
            </a:r>
          </a:p>
        </p:txBody>
      </p:sp>
    </p:spTree>
    <p:extLst>
      <p:ext uri="{BB962C8B-B14F-4D97-AF65-F5344CB8AC3E}">
        <p14:creationId xmlns="" xmlns:p14="http://schemas.microsoft.com/office/powerpoint/2010/main" val="18939439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defuncionultim4 copy"/>
          <p:cNvPicPr>
            <a:picLocks noChangeAspect="1" noChangeArrowheads="1"/>
          </p:cNvPicPr>
          <p:nvPr/>
        </p:nvPicPr>
        <p:blipFill>
          <a:blip r:embed="rId2">
            <a:extLst>
              <a:ext uri="{28A0092B-C50C-407E-A947-70E740481C1C}">
                <a14:useLocalDpi xmlns="" xmlns:a14="http://schemas.microsoft.com/office/drawing/2010/main" val="0"/>
              </a:ext>
            </a:extLst>
          </a:blip>
          <a:srcRect l="9201" t="51138" r="9833" b="25008"/>
          <a:stretch>
            <a:fillRect/>
          </a:stretch>
        </p:blipFill>
        <p:spPr bwMode="auto">
          <a:xfrm>
            <a:off x="642938" y="785813"/>
            <a:ext cx="8267700" cy="5283200"/>
          </a:xfrm>
          <a:prstGeom prst="rect">
            <a:avLst/>
          </a:prstGeom>
          <a:solidFill>
            <a:srgbClr val="00B050"/>
          </a:solidFill>
          <a:ln>
            <a:noFill/>
          </a:ln>
          <a:extLst>
            <a:ext uri="{91240B29-F687-4F45-9708-019B960494DF}">
              <a14:hiddenLine xmlns="" xmlns:a14="http://schemas.microsoft.com/office/drawing/2010/main" w="9525">
                <a:solidFill>
                  <a:srgbClr val="000000"/>
                </a:solidFill>
                <a:miter lim="800000"/>
                <a:headEnd/>
                <a:tailEnd/>
              </a14:hiddenLine>
            </a:ext>
          </a:extLst>
        </p:spPr>
      </p:pic>
      <p:sp>
        <p:nvSpPr>
          <p:cNvPr id="111620" name="Rectangle 4"/>
          <p:cNvSpPr>
            <a:spLocks noChangeArrowheads="1"/>
          </p:cNvSpPr>
          <p:nvPr/>
        </p:nvSpPr>
        <p:spPr bwMode="auto">
          <a:xfrm>
            <a:off x="3214688" y="2428875"/>
            <a:ext cx="3929062" cy="369888"/>
          </a:xfrm>
          <a:prstGeom prst="rect">
            <a:avLst/>
          </a:prstGeom>
          <a:noFill/>
          <a:ln w="9525">
            <a:noFill/>
            <a:miter lim="800000"/>
            <a:headEnd/>
            <a:tailEnd/>
          </a:ln>
        </p:spPr>
        <p:txBody>
          <a:bodyPr>
            <a:spAutoFit/>
          </a:bodyPr>
          <a:lstStyle/>
          <a:p>
            <a:pPr>
              <a:defRPr/>
            </a:pPr>
            <a:r>
              <a:rPr lang="es-CO" dirty="0">
                <a:solidFill>
                  <a:schemeClr val="accent1">
                    <a:lumMod val="25000"/>
                  </a:schemeClr>
                </a:solidFill>
                <a:latin typeface="Tahoma" pitchFamily="34" charset="0"/>
              </a:rPr>
              <a:t>Embolia de liquido amniótico</a:t>
            </a:r>
            <a:endParaRPr lang="es-ES" dirty="0">
              <a:solidFill>
                <a:schemeClr val="accent1">
                  <a:lumMod val="25000"/>
                </a:schemeClr>
              </a:solidFill>
              <a:latin typeface="Tahoma" pitchFamily="34" charset="0"/>
            </a:endParaRPr>
          </a:p>
        </p:txBody>
      </p:sp>
      <p:sp>
        <p:nvSpPr>
          <p:cNvPr id="111621" name="Rectangle 5"/>
          <p:cNvSpPr>
            <a:spLocks noChangeArrowheads="1"/>
          </p:cNvSpPr>
          <p:nvPr/>
        </p:nvSpPr>
        <p:spPr bwMode="auto">
          <a:xfrm>
            <a:off x="3786188" y="3000375"/>
            <a:ext cx="3429000" cy="384175"/>
          </a:xfrm>
          <a:prstGeom prst="rect">
            <a:avLst/>
          </a:prstGeom>
          <a:noFill/>
          <a:ln w="9525">
            <a:noFill/>
            <a:miter lim="800000"/>
            <a:headEnd/>
            <a:tailEnd/>
          </a:ln>
        </p:spPr>
        <p:txBody>
          <a:bodyPr>
            <a:spAutoFit/>
          </a:bodyPr>
          <a:lstStyle/>
          <a:p>
            <a:pPr>
              <a:defRPr/>
            </a:pPr>
            <a:r>
              <a:rPr lang="es-CO" dirty="0">
                <a:solidFill>
                  <a:schemeClr val="accent1">
                    <a:lumMod val="25000"/>
                  </a:schemeClr>
                </a:solidFill>
                <a:latin typeface="Tahoma" pitchFamily="34" charset="0"/>
              </a:rPr>
              <a:t>Trabajo</a:t>
            </a:r>
            <a:r>
              <a:rPr lang="es-CO" sz="1900" dirty="0">
                <a:solidFill>
                  <a:schemeClr val="accent1">
                    <a:lumMod val="25000"/>
                  </a:schemeClr>
                </a:solidFill>
                <a:latin typeface="Tahoma" pitchFamily="34" charset="0"/>
              </a:rPr>
              <a:t> </a:t>
            </a:r>
            <a:r>
              <a:rPr lang="es-CO" dirty="0">
                <a:solidFill>
                  <a:schemeClr val="accent1">
                    <a:lumMod val="25000"/>
                  </a:schemeClr>
                </a:solidFill>
                <a:latin typeface="Tahoma" pitchFamily="34" charset="0"/>
              </a:rPr>
              <a:t>de parto prolongado</a:t>
            </a:r>
            <a:endParaRPr lang="es-ES" dirty="0">
              <a:solidFill>
                <a:schemeClr val="accent1">
                  <a:lumMod val="25000"/>
                </a:schemeClr>
              </a:solidFill>
              <a:latin typeface="Tahoma" pitchFamily="34" charset="0"/>
            </a:endParaRPr>
          </a:p>
        </p:txBody>
      </p:sp>
      <p:sp>
        <p:nvSpPr>
          <p:cNvPr id="46085" name="15 CuadroTexto"/>
          <p:cNvSpPr txBox="1">
            <a:spLocks noChangeArrowheads="1"/>
          </p:cNvSpPr>
          <p:nvPr/>
        </p:nvSpPr>
        <p:spPr bwMode="auto">
          <a:xfrm>
            <a:off x="7715250" y="3500438"/>
            <a:ext cx="920750" cy="461962"/>
          </a:xfrm>
          <a:prstGeom prst="rect">
            <a:avLst/>
          </a:prstGeom>
          <a:noFill/>
          <a:ln w="9525">
            <a:noFill/>
            <a:miter lim="800000"/>
            <a:headEnd/>
            <a:tailEnd/>
          </a:ln>
        </p:spPr>
        <p:txBody>
          <a:bodyPr wrap="none">
            <a:spAutoFit/>
          </a:bodyPr>
          <a:lstStyle/>
          <a:p>
            <a:pPr>
              <a:defRPr/>
            </a:pPr>
            <a:r>
              <a:rPr lang="es-ES" sz="2400" b="1" dirty="0">
                <a:solidFill>
                  <a:srgbClr val="0070C0"/>
                </a:solidFill>
              </a:rPr>
              <a:t>MMD</a:t>
            </a:r>
          </a:p>
        </p:txBody>
      </p:sp>
    </p:spTree>
    <p:extLst>
      <p:ext uri="{BB962C8B-B14F-4D97-AF65-F5344CB8AC3E}">
        <p14:creationId xmlns="" xmlns:p14="http://schemas.microsoft.com/office/powerpoint/2010/main" val="23564671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20"/>
                                        </p:tgtEl>
                                        <p:attrNameLst>
                                          <p:attrName>style.visibility</p:attrName>
                                        </p:attrNameLst>
                                      </p:cBhvr>
                                      <p:to>
                                        <p:strVal val="visible"/>
                                      </p:to>
                                    </p:set>
                                    <p:anim calcmode="lin" valueType="num">
                                      <p:cBhvr additive="base">
                                        <p:cTn id="7" dur="500" fill="hold"/>
                                        <p:tgtEl>
                                          <p:spTgt spid="111620"/>
                                        </p:tgtEl>
                                        <p:attrNameLst>
                                          <p:attrName>ppt_x</p:attrName>
                                        </p:attrNameLst>
                                      </p:cBhvr>
                                      <p:tavLst>
                                        <p:tav tm="0">
                                          <p:val>
                                            <p:strVal val="0-#ppt_w/2"/>
                                          </p:val>
                                        </p:tav>
                                        <p:tav tm="100000">
                                          <p:val>
                                            <p:strVal val="#ppt_x"/>
                                          </p:val>
                                        </p:tav>
                                      </p:tavLst>
                                    </p:anim>
                                    <p:anim calcmode="lin" valueType="num">
                                      <p:cBhvr additive="base">
                                        <p:cTn id="8"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iterate type="wd">
                                    <p:tmPct val="100000"/>
                                  </p:iterate>
                                  <p:childTnLst>
                                    <p:set>
                                      <p:cBhvr>
                                        <p:cTn id="12" dur="1" fill="hold">
                                          <p:stCondLst>
                                            <p:cond delay="0"/>
                                          </p:stCondLst>
                                        </p:cTn>
                                        <p:tgtEl>
                                          <p:spTgt spid="111621"/>
                                        </p:tgtEl>
                                        <p:attrNameLst>
                                          <p:attrName>style.visibility</p:attrName>
                                        </p:attrNameLst>
                                      </p:cBhvr>
                                      <p:to>
                                        <p:strVal val="visible"/>
                                      </p:to>
                                    </p:set>
                                    <p:anim calcmode="lin" valueType="num">
                                      <p:cBhvr additive="base">
                                        <p:cTn id="13" dur="300" fill="hold"/>
                                        <p:tgtEl>
                                          <p:spTgt spid="111621"/>
                                        </p:tgtEl>
                                        <p:attrNameLst>
                                          <p:attrName>ppt_x</p:attrName>
                                        </p:attrNameLst>
                                      </p:cBhvr>
                                      <p:tavLst>
                                        <p:tav tm="0">
                                          <p:val>
                                            <p:strVal val="#ppt_x"/>
                                          </p:val>
                                        </p:tav>
                                        <p:tav tm="100000">
                                          <p:val>
                                            <p:strVal val="#ppt_x"/>
                                          </p:val>
                                        </p:tav>
                                      </p:tavLst>
                                    </p:anim>
                                    <p:anim calcmode="lin" valueType="num">
                                      <p:cBhvr additive="base">
                                        <p:cTn id="14"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autoUpdateAnimBg="0"/>
      <p:bldP spid="111621"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642938" y="1285875"/>
            <a:ext cx="8267700" cy="4783138"/>
          </a:xfrm>
          <a:prstGeom prst="rect">
            <a:avLst/>
          </a:prstGeom>
          <a:solidFill>
            <a:srgbClr val="00B050"/>
          </a:solidFill>
          <a:ln>
            <a:noFill/>
          </a:ln>
          <a:extLst>
            <a:ext uri="{91240B29-F687-4F45-9708-019B960494DF}">
              <a14:hiddenLine xmlns="" xmlns:a14="http://schemas.microsoft.com/office/drawing/2010/main" w="9525">
                <a:solidFill>
                  <a:srgbClr val="000000"/>
                </a:solidFill>
                <a:miter lim="800000"/>
                <a:headEnd/>
                <a:tailEnd/>
              </a14:hiddenLine>
            </a:ext>
          </a:extLst>
        </p:spPr>
      </p:pic>
      <p:sp>
        <p:nvSpPr>
          <p:cNvPr id="111620" name="Rectangle 4"/>
          <p:cNvSpPr>
            <a:spLocks noChangeArrowheads="1"/>
          </p:cNvSpPr>
          <p:nvPr/>
        </p:nvSpPr>
        <p:spPr bwMode="auto">
          <a:xfrm>
            <a:off x="3214688" y="2928938"/>
            <a:ext cx="3929062"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a:solidFill>
                  <a:srgbClr val="C00000"/>
                </a:solidFill>
                <a:latin typeface="Tahoma" pitchFamily="34" charset="0"/>
              </a:rPr>
              <a:t>Insuficiencia respiratoria</a:t>
            </a:r>
            <a:endParaRPr lang="es-ES">
              <a:solidFill>
                <a:srgbClr val="C00000"/>
              </a:solidFill>
              <a:latin typeface="Tahoma" pitchFamily="34" charset="0"/>
            </a:endParaRPr>
          </a:p>
        </p:txBody>
      </p:sp>
      <p:sp>
        <p:nvSpPr>
          <p:cNvPr id="111621" name="Rectangle 5"/>
          <p:cNvSpPr>
            <a:spLocks noChangeArrowheads="1"/>
          </p:cNvSpPr>
          <p:nvPr/>
        </p:nvSpPr>
        <p:spPr bwMode="auto">
          <a:xfrm>
            <a:off x="3786188" y="3286125"/>
            <a:ext cx="342900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dirty="0">
                <a:solidFill>
                  <a:srgbClr val="C00000"/>
                </a:solidFill>
                <a:latin typeface="Tahoma" pitchFamily="34" charset="0"/>
              </a:rPr>
              <a:t>Falla multisistemica</a:t>
            </a:r>
            <a:endParaRPr lang="es-ES" dirty="0">
              <a:solidFill>
                <a:srgbClr val="C00000"/>
              </a:solidFill>
              <a:latin typeface="Tahoma" pitchFamily="34" charset="0"/>
            </a:endParaRPr>
          </a:p>
        </p:txBody>
      </p:sp>
      <p:sp>
        <p:nvSpPr>
          <p:cNvPr id="47110" name="5 CuadroTexto"/>
          <p:cNvSpPr txBox="1">
            <a:spLocks noChangeArrowheads="1"/>
          </p:cNvSpPr>
          <p:nvPr/>
        </p:nvSpPr>
        <p:spPr bwMode="auto">
          <a:xfrm>
            <a:off x="2857500" y="714375"/>
            <a:ext cx="3929063"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b="1">
                <a:solidFill>
                  <a:srgbClr val="C00000"/>
                </a:solidFill>
              </a:rPr>
              <a:t>MAL DILIGENCIADO</a:t>
            </a:r>
          </a:p>
        </p:txBody>
      </p:sp>
    </p:spTree>
    <p:extLst>
      <p:ext uri="{BB962C8B-B14F-4D97-AF65-F5344CB8AC3E}">
        <p14:creationId xmlns="" xmlns:p14="http://schemas.microsoft.com/office/powerpoint/2010/main" val="31366450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20"/>
                                        </p:tgtEl>
                                        <p:attrNameLst>
                                          <p:attrName>style.visibility</p:attrName>
                                        </p:attrNameLst>
                                      </p:cBhvr>
                                      <p:to>
                                        <p:strVal val="visible"/>
                                      </p:to>
                                    </p:set>
                                    <p:anim calcmode="lin" valueType="num">
                                      <p:cBhvr additive="base">
                                        <p:cTn id="7" dur="500" fill="hold"/>
                                        <p:tgtEl>
                                          <p:spTgt spid="111620"/>
                                        </p:tgtEl>
                                        <p:attrNameLst>
                                          <p:attrName>ppt_x</p:attrName>
                                        </p:attrNameLst>
                                      </p:cBhvr>
                                      <p:tavLst>
                                        <p:tav tm="0">
                                          <p:val>
                                            <p:strVal val="0-#ppt_w/2"/>
                                          </p:val>
                                        </p:tav>
                                        <p:tav tm="100000">
                                          <p:val>
                                            <p:strVal val="#ppt_x"/>
                                          </p:val>
                                        </p:tav>
                                      </p:tavLst>
                                    </p:anim>
                                    <p:anim calcmode="lin" valueType="num">
                                      <p:cBhvr additive="base">
                                        <p:cTn id="8"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iterate type="wd">
                                    <p:tmPct val="100000"/>
                                  </p:iterate>
                                  <p:childTnLst>
                                    <p:set>
                                      <p:cBhvr>
                                        <p:cTn id="12" dur="1" fill="hold">
                                          <p:stCondLst>
                                            <p:cond delay="0"/>
                                          </p:stCondLst>
                                        </p:cTn>
                                        <p:tgtEl>
                                          <p:spTgt spid="111621"/>
                                        </p:tgtEl>
                                        <p:attrNameLst>
                                          <p:attrName>style.visibility</p:attrName>
                                        </p:attrNameLst>
                                      </p:cBhvr>
                                      <p:to>
                                        <p:strVal val="visible"/>
                                      </p:to>
                                    </p:set>
                                    <p:anim calcmode="lin" valueType="num">
                                      <p:cBhvr additive="base">
                                        <p:cTn id="13" dur="300" fill="hold"/>
                                        <p:tgtEl>
                                          <p:spTgt spid="111621"/>
                                        </p:tgtEl>
                                        <p:attrNameLst>
                                          <p:attrName>ppt_x</p:attrName>
                                        </p:attrNameLst>
                                      </p:cBhvr>
                                      <p:tavLst>
                                        <p:tav tm="0">
                                          <p:val>
                                            <p:strVal val="#ppt_x"/>
                                          </p:val>
                                        </p:tav>
                                        <p:tav tm="100000">
                                          <p:val>
                                            <p:strVal val="#ppt_x"/>
                                          </p:val>
                                        </p:tav>
                                      </p:tavLst>
                                    </p:anim>
                                    <p:anim calcmode="lin" valueType="num">
                                      <p:cBhvr additive="base">
                                        <p:cTn id="14"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autoUpdateAnimBg="0"/>
      <p:bldP spid="111621"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1214438" y="1810221"/>
            <a:ext cx="7696200" cy="4283075"/>
          </a:xfrm>
          <a:prstGeom prst="rect">
            <a:avLst/>
          </a:prstGeom>
          <a:solidFill>
            <a:srgbClr val="00B050"/>
          </a:solidFill>
          <a:ln>
            <a:noFill/>
          </a:ln>
          <a:extLst>
            <a:ext uri="{91240B29-F687-4F45-9708-019B960494DF}">
              <a14:hiddenLine xmlns="" xmlns:a14="http://schemas.microsoft.com/office/drawing/2010/main" w="9525">
                <a:solidFill>
                  <a:srgbClr val="000000"/>
                </a:solidFill>
                <a:miter lim="800000"/>
                <a:headEnd/>
                <a:tailEnd/>
              </a14:hiddenLine>
            </a:ext>
          </a:extLst>
        </p:spPr>
      </p:pic>
      <p:sp>
        <p:nvSpPr>
          <p:cNvPr id="111620" name="Rectangle 4"/>
          <p:cNvSpPr>
            <a:spLocks noChangeArrowheads="1"/>
          </p:cNvSpPr>
          <p:nvPr/>
        </p:nvSpPr>
        <p:spPr bwMode="auto">
          <a:xfrm>
            <a:off x="3214688" y="3143250"/>
            <a:ext cx="3929062" cy="369888"/>
          </a:xfrm>
          <a:prstGeom prst="rect">
            <a:avLst/>
          </a:prstGeom>
          <a:noFill/>
          <a:ln w="9525">
            <a:noFill/>
            <a:miter lim="800000"/>
            <a:headEnd/>
            <a:tailEnd/>
          </a:ln>
        </p:spPr>
        <p:txBody>
          <a:bodyPr>
            <a:spAutoFit/>
          </a:bodyPr>
          <a:lstStyle/>
          <a:p>
            <a:pPr>
              <a:defRPr/>
            </a:pPr>
            <a:r>
              <a:rPr lang="es-CO" dirty="0">
                <a:solidFill>
                  <a:schemeClr val="accent1">
                    <a:lumMod val="25000"/>
                  </a:schemeClr>
                </a:solidFill>
                <a:latin typeface="Tahoma" pitchFamily="34" charset="0"/>
              </a:rPr>
              <a:t>Desequilibrio </a:t>
            </a:r>
            <a:r>
              <a:rPr lang="es-CO" dirty="0" smtClean="0">
                <a:solidFill>
                  <a:schemeClr val="accent1">
                    <a:lumMod val="25000"/>
                  </a:schemeClr>
                </a:solidFill>
                <a:latin typeface="Tahoma" pitchFamily="34" charset="0"/>
              </a:rPr>
              <a:t>hidroelectrolítico</a:t>
            </a:r>
            <a:endParaRPr lang="es-ES" dirty="0">
              <a:solidFill>
                <a:schemeClr val="accent1">
                  <a:lumMod val="25000"/>
                </a:schemeClr>
              </a:solidFill>
              <a:latin typeface="Tahoma" pitchFamily="34" charset="0"/>
            </a:endParaRPr>
          </a:p>
        </p:txBody>
      </p:sp>
      <p:sp>
        <p:nvSpPr>
          <p:cNvPr id="111621" name="Rectangle 5"/>
          <p:cNvSpPr>
            <a:spLocks noChangeArrowheads="1"/>
          </p:cNvSpPr>
          <p:nvPr/>
        </p:nvSpPr>
        <p:spPr bwMode="auto">
          <a:xfrm>
            <a:off x="3786188" y="3500438"/>
            <a:ext cx="3214687" cy="384175"/>
          </a:xfrm>
          <a:prstGeom prst="rect">
            <a:avLst/>
          </a:prstGeom>
          <a:noFill/>
          <a:ln w="9525">
            <a:noFill/>
            <a:miter lim="800000"/>
            <a:headEnd/>
            <a:tailEnd/>
          </a:ln>
        </p:spPr>
        <p:txBody>
          <a:bodyPr>
            <a:spAutoFit/>
          </a:bodyPr>
          <a:lstStyle/>
          <a:p>
            <a:pPr>
              <a:defRPr/>
            </a:pPr>
            <a:r>
              <a:rPr lang="es-CO" sz="1900" dirty="0">
                <a:solidFill>
                  <a:schemeClr val="accent1">
                    <a:lumMod val="25000"/>
                  </a:schemeClr>
                </a:solidFill>
                <a:latin typeface="Tahoma" pitchFamily="34" charset="0"/>
              </a:rPr>
              <a:t>Acidosis </a:t>
            </a:r>
            <a:r>
              <a:rPr lang="es-CO" sz="1900" dirty="0" smtClean="0">
                <a:solidFill>
                  <a:schemeClr val="accent1">
                    <a:lumMod val="25000"/>
                  </a:schemeClr>
                </a:solidFill>
                <a:latin typeface="Tahoma" pitchFamily="34" charset="0"/>
              </a:rPr>
              <a:t>metabólica</a:t>
            </a:r>
            <a:endParaRPr lang="es-ES" sz="1900" dirty="0">
              <a:solidFill>
                <a:schemeClr val="accent1">
                  <a:lumMod val="25000"/>
                </a:schemeClr>
              </a:solidFill>
              <a:latin typeface="Tahoma" pitchFamily="34" charset="0"/>
            </a:endParaRPr>
          </a:p>
        </p:txBody>
      </p:sp>
      <p:sp>
        <p:nvSpPr>
          <p:cNvPr id="18" name="Rectangle 5"/>
          <p:cNvSpPr>
            <a:spLocks noChangeArrowheads="1"/>
          </p:cNvSpPr>
          <p:nvPr/>
        </p:nvSpPr>
        <p:spPr bwMode="auto">
          <a:xfrm>
            <a:off x="3357563" y="3929063"/>
            <a:ext cx="3786187" cy="384175"/>
          </a:xfrm>
          <a:prstGeom prst="rect">
            <a:avLst/>
          </a:prstGeom>
          <a:noFill/>
          <a:ln w="9525">
            <a:noFill/>
            <a:miter lim="800000"/>
            <a:headEnd/>
            <a:tailEnd/>
          </a:ln>
        </p:spPr>
        <p:txBody>
          <a:bodyPr>
            <a:spAutoFit/>
          </a:bodyPr>
          <a:lstStyle/>
          <a:p>
            <a:pPr>
              <a:defRPr/>
            </a:pPr>
            <a:r>
              <a:rPr lang="es-CO" sz="1900" dirty="0">
                <a:solidFill>
                  <a:schemeClr val="accent1">
                    <a:lumMod val="25000"/>
                  </a:schemeClr>
                </a:solidFill>
                <a:latin typeface="Tahoma" pitchFamily="34" charset="0"/>
              </a:rPr>
              <a:t>Insuficiencia renal </a:t>
            </a:r>
            <a:r>
              <a:rPr lang="es-CO" sz="1900" dirty="0" smtClean="0">
                <a:solidFill>
                  <a:schemeClr val="accent1">
                    <a:lumMod val="25000"/>
                  </a:schemeClr>
                </a:solidFill>
                <a:latin typeface="Tahoma" pitchFamily="34" charset="0"/>
              </a:rPr>
              <a:t>crónica</a:t>
            </a:r>
            <a:endParaRPr lang="es-ES" sz="1900" dirty="0">
              <a:solidFill>
                <a:schemeClr val="accent1">
                  <a:lumMod val="25000"/>
                </a:schemeClr>
              </a:solidFill>
              <a:latin typeface="Tahoma" pitchFamily="34" charset="0"/>
            </a:endParaRPr>
          </a:p>
        </p:txBody>
      </p:sp>
      <p:sp>
        <p:nvSpPr>
          <p:cNvPr id="48134" name="13 CuadroTexto"/>
          <p:cNvSpPr txBox="1">
            <a:spLocks noChangeArrowheads="1"/>
          </p:cNvSpPr>
          <p:nvPr/>
        </p:nvSpPr>
        <p:spPr bwMode="auto">
          <a:xfrm>
            <a:off x="1214438" y="857250"/>
            <a:ext cx="7572375"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a:t>Mujer de 36 años quien termino el embarazo hace 4 semanas, con problemas renales desde antes del embarazo</a:t>
            </a:r>
          </a:p>
        </p:txBody>
      </p:sp>
      <p:sp>
        <p:nvSpPr>
          <p:cNvPr id="48136" name="15 CuadroTexto"/>
          <p:cNvSpPr txBox="1">
            <a:spLocks noChangeArrowheads="1"/>
          </p:cNvSpPr>
          <p:nvPr/>
        </p:nvSpPr>
        <p:spPr bwMode="auto">
          <a:xfrm>
            <a:off x="7715250" y="3500438"/>
            <a:ext cx="782638" cy="461962"/>
          </a:xfrm>
          <a:prstGeom prst="rect">
            <a:avLst/>
          </a:prstGeom>
          <a:noFill/>
          <a:ln w="9525">
            <a:noFill/>
            <a:miter lim="800000"/>
            <a:headEnd/>
            <a:tailEnd/>
          </a:ln>
        </p:spPr>
        <p:txBody>
          <a:bodyPr wrap="none">
            <a:spAutoFit/>
          </a:bodyPr>
          <a:lstStyle/>
          <a:p>
            <a:pPr>
              <a:defRPr/>
            </a:pPr>
            <a:r>
              <a:rPr lang="es-ES" sz="2400" b="1" dirty="0">
                <a:solidFill>
                  <a:srgbClr val="0070C0"/>
                </a:solidFill>
              </a:rPr>
              <a:t>MMI</a:t>
            </a:r>
          </a:p>
        </p:txBody>
      </p:sp>
      <p:sp>
        <p:nvSpPr>
          <p:cNvPr id="2" name="1 CuadroTexto"/>
          <p:cNvSpPr txBox="1"/>
          <p:nvPr/>
        </p:nvSpPr>
        <p:spPr>
          <a:xfrm>
            <a:off x="4387269" y="4817957"/>
            <a:ext cx="1159292" cy="369332"/>
          </a:xfrm>
          <a:prstGeom prst="rect">
            <a:avLst/>
          </a:prstGeom>
          <a:noFill/>
        </p:spPr>
        <p:txBody>
          <a:bodyPr wrap="none" rtlCol="0">
            <a:spAutoFit/>
          </a:bodyPr>
          <a:lstStyle/>
          <a:p>
            <a:r>
              <a:rPr lang="es-CO" dirty="0" smtClean="0"/>
              <a:t>Diabetes </a:t>
            </a:r>
            <a:endParaRPr lang="es-CO" dirty="0"/>
          </a:p>
        </p:txBody>
      </p:sp>
    </p:spTree>
    <p:extLst>
      <p:ext uri="{BB962C8B-B14F-4D97-AF65-F5344CB8AC3E}">
        <p14:creationId xmlns="" xmlns:p14="http://schemas.microsoft.com/office/powerpoint/2010/main" val="17554467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20"/>
                                        </p:tgtEl>
                                        <p:attrNameLst>
                                          <p:attrName>style.visibility</p:attrName>
                                        </p:attrNameLst>
                                      </p:cBhvr>
                                      <p:to>
                                        <p:strVal val="visible"/>
                                      </p:to>
                                    </p:set>
                                    <p:anim calcmode="lin" valueType="num">
                                      <p:cBhvr additive="base">
                                        <p:cTn id="7" dur="500" fill="hold"/>
                                        <p:tgtEl>
                                          <p:spTgt spid="111620"/>
                                        </p:tgtEl>
                                        <p:attrNameLst>
                                          <p:attrName>ppt_x</p:attrName>
                                        </p:attrNameLst>
                                      </p:cBhvr>
                                      <p:tavLst>
                                        <p:tav tm="0">
                                          <p:val>
                                            <p:strVal val="0-#ppt_w/2"/>
                                          </p:val>
                                        </p:tav>
                                        <p:tav tm="100000">
                                          <p:val>
                                            <p:strVal val="#ppt_x"/>
                                          </p:val>
                                        </p:tav>
                                      </p:tavLst>
                                    </p:anim>
                                    <p:anim calcmode="lin" valueType="num">
                                      <p:cBhvr additive="base">
                                        <p:cTn id="8"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iterate type="wd">
                                    <p:tmPct val="100000"/>
                                  </p:iterate>
                                  <p:childTnLst>
                                    <p:set>
                                      <p:cBhvr>
                                        <p:cTn id="12" dur="1" fill="hold">
                                          <p:stCondLst>
                                            <p:cond delay="0"/>
                                          </p:stCondLst>
                                        </p:cTn>
                                        <p:tgtEl>
                                          <p:spTgt spid="111621"/>
                                        </p:tgtEl>
                                        <p:attrNameLst>
                                          <p:attrName>style.visibility</p:attrName>
                                        </p:attrNameLst>
                                      </p:cBhvr>
                                      <p:to>
                                        <p:strVal val="visible"/>
                                      </p:to>
                                    </p:set>
                                    <p:anim calcmode="lin" valueType="num">
                                      <p:cBhvr additive="base">
                                        <p:cTn id="13" dur="300" fill="hold"/>
                                        <p:tgtEl>
                                          <p:spTgt spid="111621"/>
                                        </p:tgtEl>
                                        <p:attrNameLst>
                                          <p:attrName>ppt_x</p:attrName>
                                        </p:attrNameLst>
                                      </p:cBhvr>
                                      <p:tavLst>
                                        <p:tav tm="0">
                                          <p:val>
                                            <p:strVal val="#ppt_x"/>
                                          </p:val>
                                        </p:tav>
                                        <p:tav tm="100000">
                                          <p:val>
                                            <p:strVal val="#ppt_x"/>
                                          </p:val>
                                        </p:tav>
                                      </p:tavLst>
                                    </p:anim>
                                    <p:anim calcmode="lin" valueType="num">
                                      <p:cBhvr additive="base">
                                        <p:cTn id="14"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iterate type="wd">
                                    <p:tmPct val="100000"/>
                                  </p:iterate>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300" fill="hold"/>
                                        <p:tgtEl>
                                          <p:spTgt spid="18"/>
                                        </p:tgtEl>
                                        <p:attrNameLst>
                                          <p:attrName>ppt_x</p:attrName>
                                        </p:attrNameLst>
                                      </p:cBhvr>
                                      <p:tavLst>
                                        <p:tav tm="0">
                                          <p:val>
                                            <p:strVal val="#ppt_x"/>
                                          </p:val>
                                        </p:tav>
                                        <p:tav tm="100000">
                                          <p:val>
                                            <p:strVal val="#ppt_x"/>
                                          </p:val>
                                        </p:tav>
                                      </p:tavLst>
                                    </p:anim>
                                    <p:anim calcmode="lin" valueType="num">
                                      <p:cBhvr additive="base">
                                        <p:cTn id="20" dur="3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autoUpdateAnimBg="0"/>
      <p:bldP spid="111621" grpId="0" autoUpdateAnimBg="0"/>
      <p:bldP spid="18"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1214438" y="1785938"/>
            <a:ext cx="7696200" cy="4283075"/>
          </a:xfrm>
          <a:prstGeom prst="rect">
            <a:avLst/>
          </a:prstGeom>
          <a:solidFill>
            <a:srgbClr val="00B050"/>
          </a:solidFill>
          <a:ln>
            <a:noFill/>
          </a:ln>
          <a:extLst>
            <a:ext uri="{91240B29-F687-4F45-9708-019B960494DF}">
              <a14:hiddenLine xmlns="" xmlns:a14="http://schemas.microsoft.com/office/drawing/2010/main" w="9525">
                <a:solidFill>
                  <a:srgbClr val="000000"/>
                </a:solidFill>
                <a:miter lim="800000"/>
                <a:headEnd/>
                <a:tailEnd/>
              </a14:hiddenLine>
            </a:ext>
          </a:extLst>
        </p:spPr>
      </p:pic>
      <p:sp>
        <p:nvSpPr>
          <p:cNvPr id="111620" name="Rectangle 4"/>
          <p:cNvSpPr>
            <a:spLocks noChangeArrowheads="1"/>
          </p:cNvSpPr>
          <p:nvPr/>
        </p:nvSpPr>
        <p:spPr bwMode="auto">
          <a:xfrm>
            <a:off x="3214688" y="3143250"/>
            <a:ext cx="3929062" cy="369888"/>
          </a:xfrm>
          <a:prstGeom prst="rect">
            <a:avLst/>
          </a:prstGeom>
          <a:noFill/>
          <a:ln w="9525">
            <a:noFill/>
            <a:miter lim="800000"/>
            <a:headEnd/>
            <a:tailEnd/>
          </a:ln>
        </p:spPr>
        <p:txBody>
          <a:bodyPr>
            <a:spAutoFit/>
          </a:bodyPr>
          <a:lstStyle/>
          <a:p>
            <a:pPr>
              <a:defRPr/>
            </a:pPr>
            <a:r>
              <a:rPr lang="es-CO" dirty="0">
                <a:solidFill>
                  <a:srgbClr val="C00000"/>
                </a:solidFill>
                <a:latin typeface="Tahoma" pitchFamily="34" charset="0"/>
              </a:rPr>
              <a:t>Desequilibrio </a:t>
            </a:r>
            <a:r>
              <a:rPr lang="es-CO" dirty="0" smtClean="0">
                <a:solidFill>
                  <a:srgbClr val="C00000"/>
                </a:solidFill>
                <a:latin typeface="Tahoma" pitchFamily="34" charset="0"/>
              </a:rPr>
              <a:t>hidroelectrolítico</a:t>
            </a:r>
            <a:endParaRPr lang="es-ES" dirty="0">
              <a:solidFill>
                <a:srgbClr val="C00000"/>
              </a:solidFill>
              <a:latin typeface="Tahoma" pitchFamily="34" charset="0"/>
            </a:endParaRPr>
          </a:p>
        </p:txBody>
      </p:sp>
      <p:sp>
        <p:nvSpPr>
          <p:cNvPr id="111621" name="Rectangle 5"/>
          <p:cNvSpPr>
            <a:spLocks noChangeArrowheads="1"/>
          </p:cNvSpPr>
          <p:nvPr/>
        </p:nvSpPr>
        <p:spPr bwMode="auto">
          <a:xfrm>
            <a:off x="3786188" y="3500438"/>
            <a:ext cx="3214687" cy="384175"/>
          </a:xfrm>
          <a:prstGeom prst="rect">
            <a:avLst/>
          </a:prstGeom>
          <a:noFill/>
          <a:ln w="9525">
            <a:noFill/>
            <a:miter lim="800000"/>
            <a:headEnd/>
            <a:tailEnd/>
          </a:ln>
        </p:spPr>
        <p:txBody>
          <a:bodyPr>
            <a:spAutoFit/>
          </a:bodyPr>
          <a:lstStyle/>
          <a:p>
            <a:pPr>
              <a:defRPr/>
            </a:pPr>
            <a:r>
              <a:rPr lang="es-CO" sz="1900" dirty="0" smtClean="0">
                <a:solidFill>
                  <a:srgbClr val="C00000"/>
                </a:solidFill>
                <a:latin typeface="Tahoma" pitchFamily="34" charset="0"/>
              </a:rPr>
              <a:t>Acidosis metabólica</a:t>
            </a:r>
            <a:endParaRPr lang="es-ES" sz="1900" dirty="0">
              <a:solidFill>
                <a:srgbClr val="C00000"/>
              </a:solidFill>
              <a:latin typeface="Tahoma" pitchFamily="34" charset="0"/>
            </a:endParaRPr>
          </a:p>
        </p:txBody>
      </p:sp>
      <p:sp>
        <p:nvSpPr>
          <p:cNvPr id="48134" name="13 CuadroTexto"/>
          <p:cNvSpPr txBox="1">
            <a:spLocks noChangeArrowheads="1"/>
          </p:cNvSpPr>
          <p:nvPr/>
        </p:nvSpPr>
        <p:spPr bwMode="auto">
          <a:xfrm>
            <a:off x="1214438" y="857250"/>
            <a:ext cx="7572375"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a:t>Mujer de 36 años quien termino el embarazo hace 4 semanas, con problemas renales desde antes del embarazo</a:t>
            </a:r>
          </a:p>
        </p:txBody>
      </p:sp>
    </p:spTree>
    <p:extLst>
      <p:ext uri="{BB962C8B-B14F-4D97-AF65-F5344CB8AC3E}">
        <p14:creationId xmlns="" xmlns:p14="http://schemas.microsoft.com/office/powerpoint/2010/main" val="6721554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20"/>
                                        </p:tgtEl>
                                        <p:attrNameLst>
                                          <p:attrName>style.visibility</p:attrName>
                                        </p:attrNameLst>
                                      </p:cBhvr>
                                      <p:to>
                                        <p:strVal val="visible"/>
                                      </p:to>
                                    </p:set>
                                    <p:anim calcmode="lin" valueType="num">
                                      <p:cBhvr additive="base">
                                        <p:cTn id="7" dur="500" fill="hold"/>
                                        <p:tgtEl>
                                          <p:spTgt spid="111620"/>
                                        </p:tgtEl>
                                        <p:attrNameLst>
                                          <p:attrName>ppt_x</p:attrName>
                                        </p:attrNameLst>
                                      </p:cBhvr>
                                      <p:tavLst>
                                        <p:tav tm="0">
                                          <p:val>
                                            <p:strVal val="0-#ppt_w/2"/>
                                          </p:val>
                                        </p:tav>
                                        <p:tav tm="100000">
                                          <p:val>
                                            <p:strVal val="#ppt_x"/>
                                          </p:val>
                                        </p:tav>
                                      </p:tavLst>
                                    </p:anim>
                                    <p:anim calcmode="lin" valueType="num">
                                      <p:cBhvr additive="base">
                                        <p:cTn id="8"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iterate type="wd">
                                    <p:tmPct val="100000"/>
                                  </p:iterate>
                                  <p:childTnLst>
                                    <p:set>
                                      <p:cBhvr>
                                        <p:cTn id="12" dur="1" fill="hold">
                                          <p:stCondLst>
                                            <p:cond delay="0"/>
                                          </p:stCondLst>
                                        </p:cTn>
                                        <p:tgtEl>
                                          <p:spTgt spid="111621"/>
                                        </p:tgtEl>
                                        <p:attrNameLst>
                                          <p:attrName>style.visibility</p:attrName>
                                        </p:attrNameLst>
                                      </p:cBhvr>
                                      <p:to>
                                        <p:strVal val="visible"/>
                                      </p:to>
                                    </p:set>
                                    <p:anim calcmode="lin" valueType="num">
                                      <p:cBhvr additive="base">
                                        <p:cTn id="13" dur="300" fill="hold"/>
                                        <p:tgtEl>
                                          <p:spTgt spid="111621"/>
                                        </p:tgtEl>
                                        <p:attrNameLst>
                                          <p:attrName>ppt_x</p:attrName>
                                        </p:attrNameLst>
                                      </p:cBhvr>
                                      <p:tavLst>
                                        <p:tav tm="0">
                                          <p:val>
                                            <p:strVal val="#ppt_x"/>
                                          </p:val>
                                        </p:tav>
                                        <p:tav tm="100000">
                                          <p:val>
                                            <p:strVal val="#ppt_x"/>
                                          </p:val>
                                        </p:tav>
                                      </p:tavLst>
                                    </p:anim>
                                    <p:anim calcmode="lin" valueType="num">
                                      <p:cBhvr additive="base">
                                        <p:cTn id="14"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autoUpdateAnimBg="0"/>
      <p:bldP spid="111621"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1214438" y="1503363"/>
            <a:ext cx="7696200" cy="4565651"/>
          </a:xfrm>
          <a:prstGeom prst="rect">
            <a:avLst/>
          </a:prstGeom>
          <a:solidFill>
            <a:srgbClr val="00B050"/>
          </a:solidFill>
          <a:ln>
            <a:noFill/>
          </a:ln>
          <a:extLst>
            <a:ext uri="{91240B29-F687-4F45-9708-019B960494DF}">
              <a14:hiddenLine xmlns="" xmlns:a14="http://schemas.microsoft.com/office/drawing/2010/main" w="9525">
                <a:solidFill>
                  <a:srgbClr val="000000"/>
                </a:solidFill>
                <a:miter lim="800000"/>
                <a:headEnd/>
                <a:tailEnd/>
              </a14:hiddenLine>
            </a:ext>
          </a:extLst>
        </p:spPr>
      </p:pic>
      <p:sp>
        <p:nvSpPr>
          <p:cNvPr id="111620" name="Rectangle 4"/>
          <p:cNvSpPr>
            <a:spLocks noChangeArrowheads="1"/>
          </p:cNvSpPr>
          <p:nvPr/>
        </p:nvSpPr>
        <p:spPr bwMode="auto">
          <a:xfrm>
            <a:off x="3163599" y="2958306"/>
            <a:ext cx="3929062" cy="369888"/>
          </a:xfrm>
          <a:prstGeom prst="rect">
            <a:avLst/>
          </a:prstGeom>
          <a:noFill/>
          <a:ln w="9525">
            <a:noFill/>
            <a:miter lim="800000"/>
            <a:headEnd/>
            <a:tailEnd/>
          </a:ln>
        </p:spPr>
        <p:txBody>
          <a:bodyPr>
            <a:spAutoFit/>
          </a:bodyPr>
          <a:lstStyle/>
          <a:p>
            <a:pPr>
              <a:defRPr/>
            </a:pPr>
            <a:r>
              <a:rPr lang="es-CO" dirty="0">
                <a:solidFill>
                  <a:schemeClr val="accent1">
                    <a:lumMod val="25000"/>
                  </a:schemeClr>
                </a:solidFill>
                <a:latin typeface="Tahoma" pitchFamily="34" charset="0"/>
              </a:rPr>
              <a:t>shock </a:t>
            </a:r>
            <a:r>
              <a:rPr lang="es-CO" dirty="0" smtClean="0">
                <a:solidFill>
                  <a:schemeClr val="accent1">
                    <a:lumMod val="25000"/>
                  </a:schemeClr>
                </a:solidFill>
                <a:latin typeface="Tahoma" pitchFamily="34" charset="0"/>
              </a:rPr>
              <a:t>hipovolémico</a:t>
            </a:r>
            <a:endParaRPr lang="es-ES" dirty="0">
              <a:solidFill>
                <a:schemeClr val="accent1">
                  <a:lumMod val="25000"/>
                </a:schemeClr>
              </a:solidFill>
              <a:latin typeface="Tahoma" pitchFamily="34" charset="0"/>
            </a:endParaRPr>
          </a:p>
        </p:txBody>
      </p:sp>
      <p:sp>
        <p:nvSpPr>
          <p:cNvPr id="111621" name="Rectangle 5"/>
          <p:cNvSpPr>
            <a:spLocks noChangeArrowheads="1"/>
          </p:cNvSpPr>
          <p:nvPr/>
        </p:nvSpPr>
        <p:spPr bwMode="auto">
          <a:xfrm>
            <a:off x="3786188" y="3500438"/>
            <a:ext cx="3214687" cy="369887"/>
          </a:xfrm>
          <a:prstGeom prst="rect">
            <a:avLst/>
          </a:prstGeom>
          <a:noFill/>
          <a:ln w="9525">
            <a:noFill/>
            <a:miter lim="800000"/>
            <a:headEnd/>
            <a:tailEnd/>
          </a:ln>
        </p:spPr>
        <p:txBody>
          <a:bodyPr>
            <a:spAutoFit/>
          </a:bodyPr>
          <a:lstStyle/>
          <a:p>
            <a:pPr>
              <a:defRPr/>
            </a:pPr>
            <a:r>
              <a:rPr lang="es-CO" dirty="0">
                <a:solidFill>
                  <a:schemeClr val="accent1">
                    <a:lumMod val="25000"/>
                  </a:schemeClr>
                </a:solidFill>
                <a:latin typeface="Tahoma" pitchFamily="34" charset="0"/>
              </a:rPr>
              <a:t>Ruptura </a:t>
            </a:r>
            <a:r>
              <a:rPr lang="es-CO" dirty="0" smtClean="0">
                <a:solidFill>
                  <a:schemeClr val="accent1">
                    <a:lumMod val="25000"/>
                  </a:schemeClr>
                </a:solidFill>
                <a:latin typeface="Tahoma" pitchFamily="34" charset="0"/>
              </a:rPr>
              <a:t>uterina</a:t>
            </a:r>
            <a:endParaRPr lang="es-ES" dirty="0">
              <a:solidFill>
                <a:schemeClr val="accent1">
                  <a:lumMod val="25000"/>
                </a:schemeClr>
              </a:solidFill>
              <a:latin typeface="Tahoma" pitchFamily="34" charset="0"/>
            </a:endParaRPr>
          </a:p>
        </p:txBody>
      </p:sp>
      <p:sp>
        <p:nvSpPr>
          <p:cNvPr id="18" name="Rectangle 5"/>
          <p:cNvSpPr>
            <a:spLocks noChangeArrowheads="1"/>
          </p:cNvSpPr>
          <p:nvPr/>
        </p:nvSpPr>
        <p:spPr bwMode="auto">
          <a:xfrm>
            <a:off x="3357563" y="3929063"/>
            <a:ext cx="3786187" cy="369887"/>
          </a:xfrm>
          <a:prstGeom prst="rect">
            <a:avLst/>
          </a:prstGeom>
          <a:noFill/>
          <a:ln w="9525">
            <a:noFill/>
            <a:miter lim="800000"/>
            <a:headEnd/>
            <a:tailEnd/>
          </a:ln>
        </p:spPr>
        <p:txBody>
          <a:bodyPr>
            <a:spAutoFit/>
          </a:bodyPr>
          <a:lstStyle/>
          <a:p>
            <a:pPr>
              <a:defRPr/>
            </a:pPr>
            <a:r>
              <a:rPr lang="es-CO" dirty="0">
                <a:solidFill>
                  <a:schemeClr val="accent1">
                    <a:lumMod val="25000"/>
                  </a:schemeClr>
                </a:solidFill>
                <a:latin typeface="Tahoma" pitchFamily="34" charset="0"/>
              </a:rPr>
              <a:t>Trauma de </a:t>
            </a:r>
            <a:r>
              <a:rPr lang="es-CO" dirty="0" smtClean="0">
                <a:solidFill>
                  <a:schemeClr val="accent1">
                    <a:lumMod val="25000"/>
                  </a:schemeClr>
                </a:solidFill>
                <a:latin typeface="Tahoma" pitchFamily="34" charset="0"/>
              </a:rPr>
              <a:t>abdomen</a:t>
            </a:r>
            <a:endParaRPr lang="es-ES" dirty="0">
              <a:solidFill>
                <a:schemeClr val="accent1">
                  <a:lumMod val="25000"/>
                </a:schemeClr>
              </a:solidFill>
              <a:latin typeface="Tahoma" pitchFamily="34" charset="0"/>
            </a:endParaRPr>
          </a:p>
        </p:txBody>
      </p:sp>
      <p:sp>
        <p:nvSpPr>
          <p:cNvPr id="49158" name="13 CuadroTexto"/>
          <p:cNvSpPr txBox="1">
            <a:spLocks noChangeArrowheads="1"/>
          </p:cNvSpPr>
          <p:nvPr/>
        </p:nvSpPr>
        <p:spPr bwMode="auto">
          <a:xfrm>
            <a:off x="1214438" y="857250"/>
            <a:ext cx="7572375"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a:t>Mujer de 24 años con embarazo de 35 semanas, quien fue empujada por escaleras</a:t>
            </a:r>
          </a:p>
        </p:txBody>
      </p:sp>
      <p:sp>
        <p:nvSpPr>
          <p:cNvPr id="49160" name="15 CuadroTexto"/>
          <p:cNvSpPr txBox="1">
            <a:spLocks noChangeArrowheads="1"/>
          </p:cNvSpPr>
          <p:nvPr/>
        </p:nvSpPr>
        <p:spPr bwMode="auto">
          <a:xfrm>
            <a:off x="7715250" y="3500438"/>
            <a:ext cx="869149" cy="461665"/>
          </a:xfrm>
          <a:prstGeom prst="rect">
            <a:avLst/>
          </a:prstGeom>
          <a:noFill/>
          <a:ln w="9525">
            <a:noFill/>
            <a:miter lim="800000"/>
            <a:headEnd/>
            <a:tailEnd/>
          </a:ln>
        </p:spPr>
        <p:txBody>
          <a:bodyPr wrap="none">
            <a:spAutoFit/>
          </a:bodyPr>
          <a:lstStyle/>
          <a:p>
            <a:pPr>
              <a:defRPr/>
            </a:pPr>
            <a:r>
              <a:rPr lang="es-ES" sz="2400" b="1" dirty="0" smtClean="0">
                <a:solidFill>
                  <a:srgbClr val="0070C0"/>
                </a:solidFill>
              </a:rPr>
              <a:t>MRE</a:t>
            </a:r>
            <a:endParaRPr lang="es-ES" sz="2400" b="1" dirty="0">
              <a:solidFill>
                <a:srgbClr val="0070C0"/>
              </a:solidFill>
            </a:endParaRPr>
          </a:p>
        </p:txBody>
      </p:sp>
      <p:sp>
        <p:nvSpPr>
          <p:cNvPr id="9" name="Rectangle 5"/>
          <p:cNvSpPr>
            <a:spLocks noChangeArrowheads="1"/>
          </p:cNvSpPr>
          <p:nvPr/>
        </p:nvSpPr>
        <p:spPr bwMode="auto">
          <a:xfrm>
            <a:off x="3214688" y="4357688"/>
            <a:ext cx="3786187" cy="369887"/>
          </a:xfrm>
          <a:prstGeom prst="rect">
            <a:avLst/>
          </a:prstGeom>
          <a:noFill/>
          <a:ln w="9525">
            <a:noFill/>
            <a:miter lim="800000"/>
            <a:headEnd/>
            <a:tailEnd/>
          </a:ln>
        </p:spPr>
        <p:txBody>
          <a:bodyPr>
            <a:spAutoFit/>
          </a:bodyPr>
          <a:lstStyle/>
          <a:p>
            <a:pPr>
              <a:defRPr/>
            </a:pPr>
            <a:r>
              <a:rPr lang="es-CO" dirty="0">
                <a:solidFill>
                  <a:schemeClr val="accent1">
                    <a:lumMod val="25000"/>
                  </a:schemeClr>
                </a:solidFill>
                <a:latin typeface="Tahoma" pitchFamily="34" charset="0"/>
              </a:rPr>
              <a:t>Empujada por escaleras </a:t>
            </a:r>
            <a:endParaRPr lang="es-ES" dirty="0">
              <a:solidFill>
                <a:schemeClr val="accent1">
                  <a:lumMod val="25000"/>
                </a:schemeClr>
              </a:solidFill>
              <a:latin typeface="Tahoma" pitchFamily="34" charset="0"/>
            </a:endParaRPr>
          </a:p>
        </p:txBody>
      </p:sp>
    </p:spTree>
    <p:extLst>
      <p:ext uri="{BB962C8B-B14F-4D97-AF65-F5344CB8AC3E}">
        <p14:creationId xmlns="" xmlns:p14="http://schemas.microsoft.com/office/powerpoint/2010/main" val="22381187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20"/>
                                        </p:tgtEl>
                                        <p:attrNameLst>
                                          <p:attrName>style.visibility</p:attrName>
                                        </p:attrNameLst>
                                      </p:cBhvr>
                                      <p:to>
                                        <p:strVal val="visible"/>
                                      </p:to>
                                    </p:set>
                                    <p:anim calcmode="lin" valueType="num">
                                      <p:cBhvr additive="base">
                                        <p:cTn id="7" dur="500" fill="hold"/>
                                        <p:tgtEl>
                                          <p:spTgt spid="111620"/>
                                        </p:tgtEl>
                                        <p:attrNameLst>
                                          <p:attrName>ppt_x</p:attrName>
                                        </p:attrNameLst>
                                      </p:cBhvr>
                                      <p:tavLst>
                                        <p:tav tm="0">
                                          <p:val>
                                            <p:strVal val="0-#ppt_w/2"/>
                                          </p:val>
                                        </p:tav>
                                        <p:tav tm="100000">
                                          <p:val>
                                            <p:strVal val="#ppt_x"/>
                                          </p:val>
                                        </p:tav>
                                      </p:tavLst>
                                    </p:anim>
                                    <p:anim calcmode="lin" valueType="num">
                                      <p:cBhvr additive="base">
                                        <p:cTn id="8"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iterate type="wd">
                                    <p:tmPct val="100000"/>
                                  </p:iterate>
                                  <p:childTnLst>
                                    <p:set>
                                      <p:cBhvr>
                                        <p:cTn id="12" dur="1" fill="hold">
                                          <p:stCondLst>
                                            <p:cond delay="0"/>
                                          </p:stCondLst>
                                        </p:cTn>
                                        <p:tgtEl>
                                          <p:spTgt spid="111621"/>
                                        </p:tgtEl>
                                        <p:attrNameLst>
                                          <p:attrName>style.visibility</p:attrName>
                                        </p:attrNameLst>
                                      </p:cBhvr>
                                      <p:to>
                                        <p:strVal val="visible"/>
                                      </p:to>
                                    </p:set>
                                    <p:anim calcmode="lin" valueType="num">
                                      <p:cBhvr additive="base">
                                        <p:cTn id="13" dur="300" fill="hold"/>
                                        <p:tgtEl>
                                          <p:spTgt spid="111621"/>
                                        </p:tgtEl>
                                        <p:attrNameLst>
                                          <p:attrName>ppt_x</p:attrName>
                                        </p:attrNameLst>
                                      </p:cBhvr>
                                      <p:tavLst>
                                        <p:tav tm="0">
                                          <p:val>
                                            <p:strVal val="#ppt_x"/>
                                          </p:val>
                                        </p:tav>
                                        <p:tav tm="100000">
                                          <p:val>
                                            <p:strVal val="#ppt_x"/>
                                          </p:val>
                                        </p:tav>
                                      </p:tavLst>
                                    </p:anim>
                                    <p:anim calcmode="lin" valueType="num">
                                      <p:cBhvr additive="base">
                                        <p:cTn id="14"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iterate type="wd">
                                    <p:tmPct val="100000"/>
                                  </p:iterate>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300" fill="hold"/>
                                        <p:tgtEl>
                                          <p:spTgt spid="18"/>
                                        </p:tgtEl>
                                        <p:attrNameLst>
                                          <p:attrName>ppt_x</p:attrName>
                                        </p:attrNameLst>
                                      </p:cBhvr>
                                      <p:tavLst>
                                        <p:tav tm="0">
                                          <p:val>
                                            <p:strVal val="#ppt_x"/>
                                          </p:val>
                                        </p:tav>
                                        <p:tav tm="100000">
                                          <p:val>
                                            <p:strVal val="#ppt_x"/>
                                          </p:val>
                                        </p:tav>
                                      </p:tavLst>
                                    </p:anim>
                                    <p:anim calcmode="lin" valueType="num">
                                      <p:cBhvr additive="base">
                                        <p:cTn id="20" dur="3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iterate type="wd">
                                    <p:tmPct val="100000"/>
                                  </p:iterate>
                                  <p:childTnLst>
                                    <p:set>
                                      <p:cBhvr>
                                        <p:cTn id="24" dur="1" fill="hold">
                                          <p:stCondLst>
                                            <p:cond delay="0"/>
                                          </p:stCondLst>
                                        </p:cTn>
                                        <p:tgtEl>
                                          <p:spTgt spid="9"/>
                                        </p:tgtEl>
                                        <p:attrNameLst>
                                          <p:attrName>style.visibility</p:attrName>
                                        </p:attrNameLst>
                                      </p:cBhvr>
                                      <p:to>
                                        <p:strVal val="visible"/>
                                      </p:to>
                                    </p:set>
                                    <p:anim calcmode="lin" valueType="num">
                                      <p:cBhvr additive="base">
                                        <p:cTn id="25" dur="300" fill="hold"/>
                                        <p:tgtEl>
                                          <p:spTgt spid="9"/>
                                        </p:tgtEl>
                                        <p:attrNameLst>
                                          <p:attrName>ppt_x</p:attrName>
                                        </p:attrNameLst>
                                      </p:cBhvr>
                                      <p:tavLst>
                                        <p:tav tm="0">
                                          <p:val>
                                            <p:strVal val="#ppt_x"/>
                                          </p:val>
                                        </p:tav>
                                        <p:tav tm="100000">
                                          <p:val>
                                            <p:strVal val="#ppt_x"/>
                                          </p:val>
                                        </p:tav>
                                      </p:tavLst>
                                    </p:anim>
                                    <p:anim calcmode="lin" valueType="num">
                                      <p:cBhvr additive="base">
                                        <p:cTn id="26" dur="3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autoUpdateAnimBg="0"/>
      <p:bldP spid="111621" grpId="0" autoUpdateAnimBg="0"/>
      <p:bldP spid="18" grpId="0" autoUpdateAnimBg="0"/>
      <p:bldP spid="9"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1214438" y="1503363"/>
            <a:ext cx="7696200" cy="4565651"/>
          </a:xfrm>
          <a:prstGeom prst="rect">
            <a:avLst/>
          </a:prstGeom>
          <a:solidFill>
            <a:srgbClr val="00B050"/>
          </a:solidFill>
          <a:ln>
            <a:noFill/>
          </a:ln>
          <a:extLst>
            <a:ext uri="{91240B29-F687-4F45-9708-019B960494DF}">
              <a14:hiddenLine xmlns="" xmlns:a14="http://schemas.microsoft.com/office/drawing/2010/main" w="9525">
                <a:solidFill>
                  <a:srgbClr val="000000"/>
                </a:solidFill>
                <a:miter lim="800000"/>
                <a:headEnd/>
                <a:tailEnd/>
              </a14:hiddenLine>
            </a:ext>
          </a:extLst>
        </p:spPr>
      </p:pic>
      <p:sp>
        <p:nvSpPr>
          <p:cNvPr id="111620" name="Rectangle 4"/>
          <p:cNvSpPr>
            <a:spLocks noChangeArrowheads="1"/>
          </p:cNvSpPr>
          <p:nvPr/>
        </p:nvSpPr>
        <p:spPr bwMode="auto">
          <a:xfrm>
            <a:off x="3163599" y="2958306"/>
            <a:ext cx="3929062" cy="369888"/>
          </a:xfrm>
          <a:prstGeom prst="rect">
            <a:avLst/>
          </a:prstGeom>
          <a:noFill/>
          <a:ln w="9525">
            <a:noFill/>
            <a:miter lim="800000"/>
            <a:headEnd/>
            <a:tailEnd/>
          </a:ln>
        </p:spPr>
        <p:txBody>
          <a:bodyPr>
            <a:spAutoFit/>
          </a:bodyPr>
          <a:lstStyle/>
          <a:p>
            <a:pPr>
              <a:defRPr/>
            </a:pPr>
            <a:r>
              <a:rPr lang="es-CO" dirty="0">
                <a:solidFill>
                  <a:srgbClr val="C00000"/>
                </a:solidFill>
                <a:latin typeface="Tahoma" pitchFamily="34" charset="0"/>
              </a:rPr>
              <a:t>shock </a:t>
            </a:r>
            <a:r>
              <a:rPr lang="es-CO" dirty="0" smtClean="0">
                <a:solidFill>
                  <a:srgbClr val="C00000"/>
                </a:solidFill>
                <a:latin typeface="Tahoma" pitchFamily="34" charset="0"/>
              </a:rPr>
              <a:t>hipovolémico</a:t>
            </a:r>
            <a:endParaRPr lang="es-ES" dirty="0">
              <a:solidFill>
                <a:srgbClr val="C00000"/>
              </a:solidFill>
              <a:latin typeface="Tahoma" pitchFamily="34" charset="0"/>
            </a:endParaRPr>
          </a:p>
        </p:txBody>
      </p:sp>
      <p:sp>
        <p:nvSpPr>
          <p:cNvPr id="49158" name="13 CuadroTexto"/>
          <p:cNvSpPr txBox="1">
            <a:spLocks noChangeArrowheads="1"/>
          </p:cNvSpPr>
          <p:nvPr/>
        </p:nvSpPr>
        <p:spPr bwMode="auto">
          <a:xfrm>
            <a:off x="1034173" y="857250"/>
            <a:ext cx="7572375"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sz="1600" b="1" dirty="0" smtClean="0">
                <a:solidFill>
                  <a:srgbClr val="C00000"/>
                </a:solidFill>
              </a:rPr>
              <a:t>MAL DILIGENCIADO</a:t>
            </a:r>
            <a:endParaRPr lang="es-ES" sz="1600" b="1" dirty="0">
              <a:solidFill>
                <a:srgbClr val="C00000"/>
              </a:solidFill>
            </a:endParaRPr>
          </a:p>
        </p:txBody>
      </p:sp>
      <p:sp>
        <p:nvSpPr>
          <p:cNvPr id="2" name="1 CuadroTexto"/>
          <p:cNvSpPr txBox="1"/>
          <p:nvPr/>
        </p:nvSpPr>
        <p:spPr>
          <a:xfrm>
            <a:off x="3676611" y="3393044"/>
            <a:ext cx="1774845" cy="369332"/>
          </a:xfrm>
          <a:prstGeom prst="rect">
            <a:avLst/>
          </a:prstGeom>
          <a:noFill/>
        </p:spPr>
        <p:txBody>
          <a:bodyPr wrap="none" rtlCol="0">
            <a:spAutoFit/>
          </a:bodyPr>
          <a:lstStyle/>
          <a:p>
            <a:r>
              <a:rPr lang="es-CO" dirty="0" smtClean="0">
                <a:solidFill>
                  <a:srgbClr val="C00000"/>
                </a:solidFill>
              </a:rPr>
              <a:t>Ruptura uterina</a:t>
            </a:r>
            <a:endParaRPr lang="es-CO" dirty="0">
              <a:solidFill>
                <a:srgbClr val="C00000"/>
              </a:solidFill>
            </a:endParaRPr>
          </a:p>
        </p:txBody>
      </p:sp>
    </p:spTree>
    <p:extLst>
      <p:ext uri="{BB962C8B-B14F-4D97-AF65-F5344CB8AC3E}">
        <p14:creationId xmlns="" xmlns:p14="http://schemas.microsoft.com/office/powerpoint/2010/main" val="11435222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20"/>
                                        </p:tgtEl>
                                        <p:attrNameLst>
                                          <p:attrName>style.visibility</p:attrName>
                                        </p:attrNameLst>
                                      </p:cBhvr>
                                      <p:to>
                                        <p:strVal val="visible"/>
                                      </p:to>
                                    </p:set>
                                    <p:anim calcmode="lin" valueType="num">
                                      <p:cBhvr additive="base">
                                        <p:cTn id="7" dur="500" fill="hold"/>
                                        <p:tgtEl>
                                          <p:spTgt spid="111620"/>
                                        </p:tgtEl>
                                        <p:attrNameLst>
                                          <p:attrName>ppt_x</p:attrName>
                                        </p:attrNameLst>
                                      </p:cBhvr>
                                      <p:tavLst>
                                        <p:tav tm="0">
                                          <p:val>
                                            <p:strVal val="0-#ppt_w/2"/>
                                          </p:val>
                                        </p:tav>
                                        <p:tav tm="100000">
                                          <p:val>
                                            <p:strVal val="#ppt_x"/>
                                          </p:val>
                                        </p:tav>
                                      </p:tavLst>
                                    </p:anim>
                                    <p:anim calcmode="lin" valueType="num">
                                      <p:cBhvr additive="base">
                                        <p:cTn id="8"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785813" y="1785938"/>
            <a:ext cx="7696200" cy="4283075"/>
          </a:xfrm>
          <a:prstGeom prst="rect">
            <a:avLst/>
          </a:prstGeom>
          <a:solidFill>
            <a:srgbClr val="00B050"/>
          </a:solidFill>
          <a:ln>
            <a:noFill/>
          </a:ln>
          <a:extLst>
            <a:ext uri="{91240B29-F687-4F45-9708-019B960494DF}">
              <a14:hiddenLine xmlns="" xmlns:a14="http://schemas.microsoft.com/office/drawing/2010/main" w="9525">
                <a:solidFill>
                  <a:srgbClr val="000000"/>
                </a:solidFill>
                <a:miter lim="800000"/>
                <a:headEnd/>
                <a:tailEnd/>
              </a14:hiddenLine>
            </a:ext>
          </a:extLst>
        </p:spPr>
      </p:pic>
      <p:sp>
        <p:nvSpPr>
          <p:cNvPr id="111621" name="Rectangle 5"/>
          <p:cNvSpPr>
            <a:spLocks noChangeArrowheads="1"/>
          </p:cNvSpPr>
          <p:nvPr/>
        </p:nvSpPr>
        <p:spPr bwMode="auto">
          <a:xfrm>
            <a:off x="2857500" y="3214688"/>
            <a:ext cx="4143375" cy="369887"/>
          </a:xfrm>
          <a:prstGeom prst="rect">
            <a:avLst/>
          </a:prstGeom>
          <a:noFill/>
          <a:ln w="9525">
            <a:noFill/>
            <a:miter lim="800000"/>
            <a:headEnd/>
            <a:tailEnd/>
          </a:ln>
        </p:spPr>
        <p:txBody>
          <a:bodyPr>
            <a:spAutoFit/>
          </a:bodyPr>
          <a:lstStyle/>
          <a:p>
            <a:pPr>
              <a:defRPr/>
            </a:pPr>
            <a:r>
              <a:rPr lang="es-CO" dirty="0">
                <a:solidFill>
                  <a:schemeClr val="accent1">
                    <a:lumMod val="25000"/>
                  </a:schemeClr>
                </a:solidFill>
                <a:latin typeface="Tahoma" pitchFamily="34" charset="0"/>
              </a:rPr>
              <a:t>Síndrome </a:t>
            </a:r>
            <a:r>
              <a:rPr lang="es-CO" dirty="0" smtClean="0">
                <a:solidFill>
                  <a:schemeClr val="accent1">
                    <a:lumMod val="25000"/>
                  </a:schemeClr>
                </a:solidFill>
                <a:latin typeface="Tahoma" pitchFamily="34" charset="0"/>
              </a:rPr>
              <a:t>anémico</a:t>
            </a:r>
            <a:endParaRPr lang="es-ES" dirty="0">
              <a:solidFill>
                <a:schemeClr val="accent1">
                  <a:lumMod val="25000"/>
                </a:schemeClr>
              </a:solidFill>
              <a:latin typeface="Tahoma" pitchFamily="34" charset="0"/>
            </a:endParaRPr>
          </a:p>
        </p:txBody>
      </p:sp>
      <p:sp>
        <p:nvSpPr>
          <p:cNvPr id="18" name="Rectangle 5"/>
          <p:cNvSpPr>
            <a:spLocks noChangeArrowheads="1"/>
          </p:cNvSpPr>
          <p:nvPr/>
        </p:nvSpPr>
        <p:spPr bwMode="auto">
          <a:xfrm>
            <a:off x="3357563" y="3571875"/>
            <a:ext cx="2786062" cy="369888"/>
          </a:xfrm>
          <a:prstGeom prst="rect">
            <a:avLst/>
          </a:prstGeom>
          <a:noFill/>
          <a:ln w="9525">
            <a:noFill/>
            <a:miter lim="800000"/>
            <a:headEnd/>
            <a:tailEnd/>
          </a:ln>
        </p:spPr>
        <p:txBody>
          <a:bodyPr>
            <a:spAutoFit/>
          </a:bodyPr>
          <a:lstStyle/>
          <a:p>
            <a:pPr>
              <a:defRPr/>
            </a:pPr>
            <a:r>
              <a:rPr lang="es-ES" dirty="0" smtClean="0">
                <a:solidFill>
                  <a:schemeClr val="accent1">
                    <a:lumMod val="25000"/>
                  </a:schemeClr>
                </a:solidFill>
                <a:latin typeface="Tahoma" pitchFamily="34" charset="0"/>
              </a:rPr>
              <a:t>Coriocarcinoma</a:t>
            </a:r>
            <a:endParaRPr lang="es-ES" dirty="0">
              <a:solidFill>
                <a:schemeClr val="accent1">
                  <a:lumMod val="25000"/>
                </a:schemeClr>
              </a:solidFill>
              <a:latin typeface="Tahoma" pitchFamily="34" charset="0"/>
            </a:endParaRPr>
          </a:p>
        </p:txBody>
      </p:sp>
      <p:sp>
        <p:nvSpPr>
          <p:cNvPr id="50181" name="13 CuadroTexto"/>
          <p:cNvSpPr txBox="1">
            <a:spLocks noChangeArrowheads="1"/>
          </p:cNvSpPr>
          <p:nvPr/>
        </p:nvSpPr>
        <p:spPr bwMode="auto">
          <a:xfrm>
            <a:off x="1214438" y="857250"/>
            <a:ext cx="757237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ES" dirty="0"/>
              <a:t>Mujer de 17 años quien concluyo el embarazo hace 10 meses </a:t>
            </a:r>
          </a:p>
        </p:txBody>
      </p:sp>
      <p:sp>
        <p:nvSpPr>
          <p:cNvPr id="50183" name="15 CuadroTexto"/>
          <p:cNvSpPr txBox="1">
            <a:spLocks noChangeArrowheads="1"/>
          </p:cNvSpPr>
          <p:nvPr/>
        </p:nvSpPr>
        <p:spPr bwMode="auto">
          <a:xfrm>
            <a:off x="7286625" y="3500438"/>
            <a:ext cx="1108075" cy="461962"/>
          </a:xfrm>
          <a:prstGeom prst="rect">
            <a:avLst/>
          </a:prstGeom>
          <a:noFill/>
          <a:ln w="9525">
            <a:noFill/>
            <a:miter lim="800000"/>
            <a:headEnd/>
            <a:tailEnd/>
          </a:ln>
        </p:spPr>
        <p:txBody>
          <a:bodyPr wrap="none">
            <a:spAutoFit/>
          </a:bodyPr>
          <a:lstStyle/>
          <a:p>
            <a:pPr>
              <a:defRPr/>
            </a:pPr>
            <a:r>
              <a:rPr lang="es-ES" sz="2400" b="1" dirty="0">
                <a:solidFill>
                  <a:srgbClr val="0070C0"/>
                </a:solidFill>
              </a:rPr>
              <a:t>MMTD</a:t>
            </a:r>
          </a:p>
        </p:txBody>
      </p:sp>
    </p:spTree>
    <p:extLst>
      <p:ext uri="{BB962C8B-B14F-4D97-AF65-F5344CB8AC3E}">
        <p14:creationId xmlns="" xmlns:p14="http://schemas.microsoft.com/office/powerpoint/2010/main" val="8380981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iterate type="wd">
                                    <p:tmPct val="100000"/>
                                  </p:iterate>
                                  <p:childTnLst>
                                    <p:set>
                                      <p:cBhvr>
                                        <p:cTn id="6" dur="1" fill="hold">
                                          <p:stCondLst>
                                            <p:cond delay="0"/>
                                          </p:stCondLst>
                                        </p:cTn>
                                        <p:tgtEl>
                                          <p:spTgt spid="111621"/>
                                        </p:tgtEl>
                                        <p:attrNameLst>
                                          <p:attrName>style.visibility</p:attrName>
                                        </p:attrNameLst>
                                      </p:cBhvr>
                                      <p:to>
                                        <p:strVal val="visible"/>
                                      </p:to>
                                    </p:set>
                                    <p:anim calcmode="lin" valueType="num">
                                      <p:cBhvr additive="base">
                                        <p:cTn id="7" dur="300" fill="hold"/>
                                        <p:tgtEl>
                                          <p:spTgt spid="111621"/>
                                        </p:tgtEl>
                                        <p:attrNameLst>
                                          <p:attrName>ppt_x</p:attrName>
                                        </p:attrNameLst>
                                      </p:cBhvr>
                                      <p:tavLst>
                                        <p:tav tm="0">
                                          <p:val>
                                            <p:strVal val="#ppt_x"/>
                                          </p:val>
                                        </p:tav>
                                        <p:tav tm="100000">
                                          <p:val>
                                            <p:strVal val="#ppt_x"/>
                                          </p:val>
                                        </p:tav>
                                      </p:tavLst>
                                    </p:anim>
                                    <p:anim calcmode="lin" valueType="num">
                                      <p:cBhvr additive="base">
                                        <p:cTn id="8"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iterate type="wd">
                                    <p:tmPct val="100000"/>
                                  </p:iterate>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300" fill="hold"/>
                                        <p:tgtEl>
                                          <p:spTgt spid="18"/>
                                        </p:tgtEl>
                                        <p:attrNameLst>
                                          <p:attrName>ppt_x</p:attrName>
                                        </p:attrNameLst>
                                      </p:cBhvr>
                                      <p:tavLst>
                                        <p:tav tm="0">
                                          <p:val>
                                            <p:strVal val="#ppt_x"/>
                                          </p:val>
                                        </p:tav>
                                        <p:tav tm="100000">
                                          <p:val>
                                            <p:strVal val="#ppt_x"/>
                                          </p:val>
                                        </p:tav>
                                      </p:tavLst>
                                    </p:anim>
                                    <p:anim calcmode="lin" valueType="num">
                                      <p:cBhvr additive="base">
                                        <p:cTn id="14" dur="3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1" grpId="0" autoUpdateAnimBg="0"/>
      <p:bldP spid="18"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57250" y="1700808"/>
            <a:ext cx="7429500" cy="3220963"/>
          </a:xfrm>
          <a:prstGeom prst="rect">
            <a:avLst/>
          </a:prstGeom>
          <a:noFill/>
          <a:ln w="9525">
            <a:solidFill>
              <a:srgbClr val="996633"/>
            </a:solidFill>
            <a:miter lim="800000"/>
            <a:headEnd/>
            <a:tailEnd/>
          </a:ln>
          <a:extLst>
            <a:ext uri="{909E8E84-426E-40DD-AFC4-6F175D3DCCD1}">
              <a14:hiddenFill xmlns="" xmlns:a14="http://schemas.microsoft.com/office/drawing/2010/main">
                <a:solidFill>
                  <a:srgbClr val="FFFFFF"/>
                </a:solidFill>
              </a14:hiddenFill>
            </a:ext>
          </a:extLst>
        </p:spPr>
      </p:pic>
      <p:sp>
        <p:nvSpPr>
          <p:cNvPr id="51203" name="4 Marcador de contenido"/>
          <p:cNvSpPr>
            <a:spLocks noGrp="1"/>
          </p:cNvSpPr>
          <p:nvPr>
            <p:ph idx="1"/>
          </p:nvPr>
        </p:nvSpPr>
        <p:spPr>
          <a:xfrm>
            <a:off x="1178718" y="5157192"/>
            <a:ext cx="6786563" cy="701731"/>
          </a:xfrm>
          <a:ln>
            <a:solidFill>
              <a:schemeClr val="accent1">
                <a:lumMod val="50000"/>
              </a:schemeClr>
            </a:solidFill>
          </a:ln>
        </p:spPr>
        <p:txBody>
          <a:bodyPr>
            <a:spAutoFit/>
          </a:bodyPr>
          <a:lstStyle/>
          <a:p>
            <a:pPr>
              <a:defRPr/>
            </a:pPr>
            <a:r>
              <a:rPr lang="es-ES" sz="1800" dirty="0" smtClean="0"/>
              <a:t>Lugar de ocurrencia, circunstancias, intención, vehículos.</a:t>
            </a:r>
          </a:p>
          <a:p>
            <a:pPr>
              <a:defRPr/>
            </a:pPr>
            <a:r>
              <a:rPr lang="es-ES" sz="1800" dirty="0" smtClean="0"/>
              <a:t>Exposición a agentes físicos, químicos, biológicos.</a:t>
            </a:r>
          </a:p>
        </p:txBody>
      </p:sp>
      <p:sp>
        <p:nvSpPr>
          <p:cNvPr id="51204" name="5 CuadroTexto"/>
          <p:cNvSpPr txBox="1">
            <a:spLocks noChangeArrowheads="1"/>
          </p:cNvSpPr>
          <p:nvPr/>
        </p:nvSpPr>
        <p:spPr bwMode="auto">
          <a:xfrm>
            <a:off x="857250" y="980728"/>
            <a:ext cx="7858125" cy="400050"/>
          </a:xfrm>
          <a:prstGeom prst="rect">
            <a:avLst/>
          </a:prstGeom>
          <a:noFill/>
          <a:ln w="9525">
            <a:noFill/>
            <a:miter lim="800000"/>
            <a:headEnd/>
            <a:tailEnd/>
          </a:ln>
        </p:spPr>
        <p:txBody>
          <a:bodyPr>
            <a:spAutoFit/>
          </a:bodyPr>
          <a:lstStyle/>
          <a:p>
            <a:pPr algn="ctr">
              <a:defRPr/>
            </a:pPr>
            <a:r>
              <a:rPr lang="es-ES" sz="2000" b="1" dirty="0">
                <a:solidFill>
                  <a:srgbClr val="0070C0"/>
                </a:solidFill>
              </a:rPr>
              <a:t>MUERTE POR CAUSA EXTERNA</a:t>
            </a:r>
          </a:p>
        </p:txBody>
      </p:sp>
    </p:spTree>
    <p:extLst>
      <p:ext uri="{BB962C8B-B14F-4D97-AF65-F5344CB8AC3E}">
        <p14:creationId xmlns="" xmlns:p14="http://schemas.microsoft.com/office/powerpoint/2010/main" val="5203989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1712481" y="1412776"/>
            <a:ext cx="6408737" cy="4770537"/>
          </a:xfrm>
          <a:prstGeom prst="rect">
            <a:avLst/>
          </a:prstGeom>
          <a:noFill/>
          <a:ln>
            <a:solidFill>
              <a:schemeClr val="accent1">
                <a:lumMod val="50000"/>
              </a:schemeClr>
            </a:solidFill>
          </a:ln>
        </p:spPr>
        <p:txBody>
          <a:bodyPr>
            <a:spAutoFit/>
          </a:bodyPr>
          <a:lstStyle/>
          <a:p>
            <a:pPr>
              <a:buClr>
                <a:schemeClr val="tx1">
                  <a:lumMod val="50000"/>
                  <a:lumOff val="50000"/>
                </a:schemeClr>
              </a:buClr>
              <a:buSzPct val="71000"/>
              <a:buFont typeface="Arial" pitchFamily="34" charset="0"/>
              <a:buChar char="•"/>
              <a:defRPr/>
            </a:pPr>
            <a:r>
              <a:rPr lang="es-ES" sz="1600" dirty="0">
                <a:latin typeface="Arial" pitchFamily="34" charset="0"/>
                <a:cs typeface="Arial" pitchFamily="34" charset="0"/>
              </a:rPr>
              <a:t>Accidente de transito</a:t>
            </a:r>
          </a:p>
          <a:p>
            <a:pPr>
              <a:buClr>
                <a:schemeClr val="tx1">
                  <a:lumMod val="50000"/>
                  <a:lumOff val="50000"/>
                </a:schemeClr>
              </a:buClr>
              <a:buSzPct val="71000"/>
              <a:buFont typeface="Arial" pitchFamily="34" charset="0"/>
              <a:buChar char="•"/>
              <a:defRPr/>
            </a:pPr>
            <a:endParaRPr lang="es-ES" sz="1200" dirty="0">
              <a:latin typeface="Arial" pitchFamily="34" charset="0"/>
              <a:cs typeface="Arial" pitchFamily="34" charset="0"/>
            </a:endParaRPr>
          </a:p>
          <a:p>
            <a:pPr>
              <a:buClr>
                <a:schemeClr val="tx1">
                  <a:lumMod val="50000"/>
                  <a:lumOff val="50000"/>
                </a:schemeClr>
              </a:buClr>
              <a:buSzPct val="71000"/>
              <a:buFont typeface="Arial" pitchFamily="34" charset="0"/>
              <a:buChar char="•"/>
              <a:defRPr/>
            </a:pPr>
            <a:r>
              <a:rPr lang="es-ES" sz="1600" dirty="0">
                <a:latin typeface="Arial" pitchFamily="34" charset="0"/>
                <a:cs typeface="Arial" pitchFamily="34" charset="0"/>
              </a:rPr>
              <a:t>Otros accidentes, caídas, envenenamientos</a:t>
            </a:r>
          </a:p>
          <a:p>
            <a:pPr>
              <a:buClr>
                <a:schemeClr val="tx1">
                  <a:lumMod val="50000"/>
                  <a:lumOff val="50000"/>
                </a:schemeClr>
              </a:buClr>
              <a:buSzPct val="71000"/>
              <a:buFont typeface="Arial" pitchFamily="34" charset="0"/>
              <a:buChar char="•"/>
              <a:defRPr/>
            </a:pPr>
            <a:endParaRPr lang="es-ES" sz="1200" dirty="0">
              <a:latin typeface="Arial" pitchFamily="34" charset="0"/>
              <a:cs typeface="Arial" pitchFamily="34" charset="0"/>
            </a:endParaRPr>
          </a:p>
          <a:p>
            <a:pPr>
              <a:buClr>
                <a:schemeClr val="tx1">
                  <a:lumMod val="50000"/>
                  <a:lumOff val="50000"/>
                </a:schemeClr>
              </a:buClr>
              <a:buSzPct val="71000"/>
              <a:buFont typeface="Arial" pitchFamily="34" charset="0"/>
              <a:buChar char="•"/>
              <a:defRPr/>
            </a:pPr>
            <a:r>
              <a:rPr lang="es-ES" sz="1600" dirty="0">
                <a:latin typeface="Arial" pitchFamily="34" charset="0"/>
                <a:cs typeface="Arial" pitchFamily="34" charset="0"/>
              </a:rPr>
              <a:t>Herida arma de fuego, corta, larga.</a:t>
            </a:r>
          </a:p>
          <a:p>
            <a:pPr>
              <a:buClr>
                <a:schemeClr val="tx1">
                  <a:lumMod val="50000"/>
                  <a:lumOff val="50000"/>
                </a:schemeClr>
              </a:buClr>
              <a:buSzPct val="71000"/>
              <a:buFont typeface="Arial" pitchFamily="34" charset="0"/>
              <a:buChar char="•"/>
              <a:defRPr/>
            </a:pPr>
            <a:endParaRPr lang="es-ES" sz="1200" dirty="0">
              <a:latin typeface="Arial" pitchFamily="34" charset="0"/>
              <a:cs typeface="Arial" pitchFamily="34" charset="0"/>
            </a:endParaRPr>
          </a:p>
          <a:p>
            <a:pPr algn="just">
              <a:buClr>
                <a:schemeClr val="tx1">
                  <a:lumMod val="65000"/>
                  <a:lumOff val="35000"/>
                </a:schemeClr>
              </a:buClr>
              <a:buSzPct val="64000"/>
              <a:buFont typeface="Arial" pitchFamily="34" charset="0"/>
              <a:buChar char="•"/>
              <a:defRPr/>
            </a:pPr>
            <a:r>
              <a:rPr lang="es-ES" sz="1600" dirty="0">
                <a:latin typeface="Arial" pitchFamily="34" charset="0"/>
                <a:cs typeface="Arial" pitchFamily="34" charset="0"/>
              </a:rPr>
              <a:t>mordeduras, picaduras</a:t>
            </a:r>
          </a:p>
          <a:p>
            <a:pPr algn="just">
              <a:buClr>
                <a:schemeClr val="tx1">
                  <a:lumMod val="65000"/>
                  <a:lumOff val="35000"/>
                </a:schemeClr>
              </a:buClr>
              <a:buSzPct val="64000"/>
              <a:buFont typeface="Arial" pitchFamily="34" charset="0"/>
              <a:buChar char="•"/>
              <a:defRPr/>
            </a:pPr>
            <a:endParaRPr lang="es-ES" sz="1200" dirty="0">
              <a:latin typeface="Arial" pitchFamily="34" charset="0"/>
              <a:cs typeface="Arial" pitchFamily="34" charset="0"/>
            </a:endParaRPr>
          </a:p>
          <a:p>
            <a:pPr>
              <a:buClr>
                <a:schemeClr val="tx1">
                  <a:lumMod val="65000"/>
                  <a:lumOff val="35000"/>
                </a:schemeClr>
              </a:buClr>
              <a:buSzPct val="64000"/>
              <a:buFont typeface="Arial" pitchFamily="34" charset="0"/>
              <a:buChar char="•"/>
              <a:defRPr/>
            </a:pPr>
            <a:r>
              <a:rPr lang="es-ES" sz="1600" dirty="0">
                <a:latin typeface="Arial" pitchFamily="34" charset="0"/>
                <a:cs typeface="Arial" pitchFamily="34" charset="0"/>
              </a:rPr>
              <a:t>Ahogamiento y sumersión</a:t>
            </a:r>
          </a:p>
          <a:p>
            <a:pPr>
              <a:buClr>
                <a:schemeClr val="tx1">
                  <a:lumMod val="65000"/>
                  <a:lumOff val="35000"/>
                </a:schemeClr>
              </a:buClr>
              <a:buSzPct val="64000"/>
              <a:buFont typeface="Arial" pitchFamily="34" charset="0"/>
              <a:buChar char="•"/>
              <a:defRPr/>
            </a:pPr>
            <a:endParaRPr lang="es-ES" sz="1200" dirty="0">
              <a:latin typeface="Arial" pitchFamily="34" charset="0"/>
              <a:cs typeface="Arial" pitchFamily="34" charset="0"/>
            </a:endParaRPr>
          </a:p>
          <a:p>
            <a:pPr>
              <a:buClr>
                <a:schemeClr val="tx1">
                  <a:lumMod val="65000"/>
                  <a:lumOff val="35000"/>
                </a:schemeClr>
              </a:buClr>
              <a:buSzPct val="64000"/>
              <a:buFont typeface="Arial" pitchFamily="34" charset="0"/>
              <a:buChar char="•"/>
              <a:defRPr/>
            </a:pPr>
            <a:r>
              <a:rPr lang="es-ES" sz="1600" dirty="0">
                <a:latin typeface="Arial" pitchFamily="34" charset="0"/>
                <a:cs typeface="Arial" pitchFamily="34" charset="0"/>
              </a:rPr>
              <a:t>Exposición a corriente eléctrica, radiación, temperatura,</a:t>
            </a:r>
          </a:p>
          <a:p>
            <a:pPr>
              <a:buClr>
                <a:schemeClr val="tx1">
                  <a:lumMod val="65000"/>
                  <a:lumOff val="35000"/>
                </a:schemeClr>
              </a:buClr>
              <a:buSzPct val="64000"/>
              <a:buFont typeface="Arial" pitchFamily="34" charset="0"/>
              <a:buChar char="•"/>
              <a:defRPr/>
            </a:pPr>
            <a:endParaRPr lang="es-ES" sz="1200" dirty="0">
              <a:latin typeface="Arial" pitchFamily="34" charset="0"/>
              <a:cs typeface="Arial" pitchFamily="34" charset="0"/>
            </a:endParaRPr>
          </a:p>
          <a:p>
            <a:pPr>
              <a:buClr>
                <a:schemeClr val="tx1">
                  <a:lumMod val="65000"/>
                  <a:lumOff val="35000"/>
                </a:schemeClr>
              </a:buClr>
              <a:buSzPct val="64000"/>
              <a:buFont typeface="Arial" pitchFamily="34" charset="0"/>
              <a:buChar char="•"/>
              <a:defRPr/>
            </a:pPr>
            <a:r>
              <a:rPr lang="es-ES" sz="1600" dirty="0">
                <a:latin typeface="Arial" pitchFamily="34" charset="0"/>
                <a:cs typeface="Arial" pitchFamily="34" charset="0"/>
              </a:rPr>
              <a:t>Exposición a fuerzas de la naturaleza</a:t>
            </a:r>
          </a:p>
          <a:p>
            <a:pPr>
              <a:buClr>
                <a:schemeClr val="tx1">
                  <a:lumMod val="65000"/>
                  <a:lumOff val="35000"/>
                </a:schemeClr>
              </a:buClr>
              <a:buSzPct val="64000"/>
              <a:buFont typeface="Arial" pitchFamily="34" charset="0"/>
              <a:buChar char="•"/>
              <a:defRPr/>
            </a:pPr>
            <a:endParaRPr lang="es-ES" sz="1200" dirty="0">
              <a:latin typeface="Arial" pitchFamily="34" charset="0"/>
              <a:cs typeface="Arial" pitchFamily="34" charset="0"/>
            </a:endParaRPr>
          </a:p>
          <a:p>
            <a:pPr>
              <a:buClr>
                <a:schemeClr val="tx1">
                  <a:lumMod val="65000"/>
                  <a:lumOff val="35000"/>
                </a:schemeClr>
              </a:buClr>
              <a:buSzPct val="64000"/>
              <a:buFont typeface="Arial" pitchFamily="34" charset="0"/>
              <a:buChar char="•"/>
              <a:defRPr/>
            </a:pPr>
            <a:r>
              <a:rPr lang="es-ES" sz="1600" dirty="0">
                <a:latin typeface="Arial" pitchFamily="34" charset="0"/>
                <a:cs typeface="Arial" pitchFamily="34" charset="0"/>
              </a:rPr>
              <a:t>Lesiones autoinflingidas</a:t>
            </a:r>
          </a:p>
          <a:p>
            <a:pPr>
              <a:buClr>
                <a:schemeClr val="tx1">
                  <a:lumMod val="65000"/>
                  <a:lumOff val="35000"/>
                </a:schemeClr>
              </a:buClr>
              <a:buSzPct val="64000"/>
              <a:buFont typeface="Arial" pitchFamily="34" charset="0"/>
              <a:buChar char="•"/>
              <a:defRPr/>
            </a:pPr>
            <a:endParaRPr lang="es-ES" sz="1200" dirty="0">
              <a:latin typeface="Arial" pitchFamily="34" charset="0"/>
              <a:cs typeface="Arial" pitchFamily="34" charset="0"/>
            </a:endParaRPr>
          </a:p>
          <a:p>
            <a:pPr>
              <a:buClr>
                <a:schemeClr val="tx1">
                  <a:lumMod val="65000"/>
                  <a:lumOff val="35000"/>
                </a:schemeClr>
              </a:buClr>
              <a:buSzPct val="64000"/>
              <a:buFont typeface="Arial" pitchFamily="34" charset="0"/>
              <a:buChar char="•"/>
              <a:defRPr/>
            </a:pPr>
            <a:r>
              <a:rPr lang="es-ES" sz="1600" dirty="0">
                <a:latin typeface="Arial" pitchFamily="34" charset="0"/>
                <a:cs typeface="Arial" pitchFamily="34" charset="0"/>
              </a:rPr>
              <a:t>Eventos de intención no determinada</a:t>
            </a:r>
          </a:p>
          <a:p>
            <a:pPr>
              <a:buClr>
                <a:schemeClr val="tx1">
                  <a:lumMod val="65000"/>
                  <a:lumOff val="35000"/>
                </a:schemeClr>
              </a:buClr>
              <a:buSzPct val="64000"/>
              <a:buFont typeface="Arial" pitchFamily="34" charset="0"/>
              <a:buChar char="•"/>
              <a:defRPr/>
            </a:pPr>
            <a:endParaRPr lang="es-ES" sz="1200" dirty="0">
              <a:latin typeface="Arial" pitchFamily="34" charset="0"/>
              <a:cs typeface="Arial" pitchFamily="34" charset="0"/>
            </a:endParaRPr>
          </a:p>
          <a:p>
            <a:pPr>
              <a:buClr>
                <a:schemeClr val="tx1">
                  <a:lumMod val="65000"/>
                  <a:lumOff val="35000"/>
                </a:schemeClr>
              </a:buClr>
              <a:buSzPct val="64000"/>
              <a:buFont typeface="Arial" pitchFamily="34" charset="0"/>
              <a:buChar char="•"/>
              <a:defRPr/>
            </a:pPr>
            <a:r>
              <a:rPr lang="es-ES" sz="1600" dirty="0">
                <a:latin typeface="Arial" pitchFamily="34" charset="0"/>
                <a:cs typeface="Arial" pitchFamily="34" charset="0"/>
              </a:rPr>
              <a:t>Intervención legal</a:t>
            </a:r>
          </a:p>
          <a:p>
            <a:pPr>
              <a:buClr>
                <a:schemeClr val="tx1">
                  <a:lumMod val="65000"/>
                  <a:lumOff val="35000"/>
                </a:schemeClr>
              </a:buClr>
              <a:buSzPct val="64000"/>
              <a:buFont typeface="Arial" pitchFamily="34" charset="0"/>
              <a:buChar char="•"/>
              <a:defRPr/>
            </a:pPr>
            <a:endParaRPr lang="es-ES" sz="1200" dirty="0">
              <a:latin typeface="Arial" pitchFamily="34" charset="0"/>
              <a:cs typeface="Arial" pitchFamily="34" charset="0"/>
            </a:endParaRPr>
          </a:p>
          <a:p>
            <a:pPr>
              <a:buClr>
                <a:schemeClr val="tx1">
                  <a:lumMod val="65000"/>
                  <a:lumOff val="35000"/>
                </a:schemeClr>
              </a:buClr>
              <a:buSzPct val="64000"/>
              <a:buFont typeface="Arial" pitchFamily="34" charset="0"/>
              <a:buChar char="•"/>
              <a:defRPr/>
            </a:pPr>
            <a:r>
              <a:rPr lang="es-ES" sz="1600" dirty="0">
                <a:latin typeface="Arial" pitchFamily="34" charset="0"/>
                <a:cs typeface="Arial" pitchFamily="34" charset="0"/>
              </a:rPr>
              <a:t>Complicaciones de la atención medica y quirúrgica</a:t>
            </a:r>
          </a:p>
        </p:txBody>
      </p:sp>
      <p:sp>
        <p:nvSpPr>
          <p:cNvPr id="52227" name="5 CuadroTexto"/>
          <p:cNvSpPr txBox="1">
            <a:spLocks noChangeArrowheads="1"/>
          </p:cNvSpPr>
          <p:nvPr/>
        </p:nvSpPr>
        <p:spPr bwMode="auto">
          <a:xfrm>
            <a:off x="857250" y="922671"/>
            <a:ext cx="7858125" cy="400050"/>
          </a:xfrm>
          <a:prstGeom prst="rect">
            <a:avLst/>
          </a:prstGeom>
          <a:noFill/>
          <a:ln w="9525">
            <a:solidFill>
              <a:schemeClr val="bg1"/>
            </a:solidFill>
            <a:miter lim="800000"/>
            <a:headEnd/>
            <a:tailEnd/>
          </a:ln>
        </p:spPr>
        <p:txBody>
          <a:bodyPr>
            <a:spAutoFit/>
          </a:bodyPr>
          <a:lstStyle/>
          <a:p>
            <a:pPr algn="ctr">
              <a:defRPr/>
            </a:pPr>
            <a:r>
              <a:rPr lang="es-ES" sz="2000" b="1" dirty="0" smtClean="0">
                <a:solidFill>
                  <a:srgbClr val="0070C0"/>
                </a:solidFill>
              </a:rPr>
              <a:t>CAUSA </a:t>
            </a:r>
            <a:r>
              <a:rPr lang="es-ES" sz="2000" b="1" dirty="0">
                <a:solidFill>
                  <a:srgbClr val="0070C0"/>
                </a:solidFill>
              </a:rPr>
              <a:t>EXTERNA</a:t>
            </a:r>
          </a:p>
        </p:txBody>
      </p:sp>
    </p:spTree>
    <p:extLst>
      <p:ext uri="{BB962C8B-B14F-4D97-AF65-F5344CB8AC3E}">
        <p14:creationId xmlns="" xmlns:p14="http://schemas.microsoft.com/office/powerpoint/2010/main" val="40747468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defuncionultim4 copy"/>
          <p:cNvPicPr>
            <a:picLocks noChangeAspect="1" noChangeArrowheads="1"/>
          </p:cNvPicPr>
          <p:nvPr/>
        </p:nvPicPr>
        <p:blipFill>
          <a:blip r:embed="rId2">
            <a:extLst>
              <a:ext uri="{28A0092B-C50C-407E-A947-70E740481C1C}">
                <a14:useLocalDpi xmlns="" xmlns:a14="http://schemas.microsoft.com/office/drawing/2010/main" val="0"/>
              </a:ext>
            </a:extLst>
          </a:blip>
          <a:srcRect l="9201" t="51138" r="9833" b="25008"/>
          <a:stretch>
            <a:fillRect/>
          </a:stretch>
        </p:blipFill>
        <p:spPr bwMode="auto">
          <a:xfrm>
            <a:off x="1178214" y="749877"/>
            <a:ext cx="7696200" cy="51273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3000375"/>
            <a:ext cx="3816350" cy="400050"/>
          </a:xfrm>
          <a:prstGeom prst="rect">
            <a:avLst/>
          </a:prstGeom>
          <a:noFill/>
          <a:ln w="9525">
            <a:noFill/>
            <a:miter lim="800000"/>
            <a:headEnd/>
            <a:tailEnd/>
          </a:ln>
        </p:spPr>
        <p:txBody>
          <a:bodyPr>
            <a:spAutoFit/>
          </a:bodyPr>
          <a:lstStyle/>
          <a:p>
            <a:pPr>
              <a:defRPr/>
            </a:pPr>
            <a:r>
              <a:rPr lang="es-CO" sz="2000" dirty="0">
                <a:solidFill>
                  <a:schemeClr val="accent1">
                    <a:lumMod val="25000"/>
                  </a:schemeClr>
                </a:solidFill>
                <a:latin typeface="Tahoma" pitchFamily="34" charset="0"/>
              </a:rPr>
              <a:t>Trauma craneoencefálico</a:t>
            </a:r>
            <a:endParaRPr lang="es-ES" sz="2000" dirty="0">
              <a:solidFill>
                <a:schemeClr val="accent1">
                  <a:lumMod val="25000"/>
                </a:schemeClr>
              </a:solidFill>
              <a:latin typeface="Tahoma" pitchFamily="34" charset="0"/>
            </a:endParaRPr>
          </a:p>
        </p:txBody>
      </p:sp>
      <p:sp>
        <p:nvSpPr>
          <p:cNvPr id="111620" name="Rectangle 4"/>
          <p:cNvSpPr>
            <a:spLocks noChangeArrowheads="1"/>
          </p:cNvSpPr>
          <p:nvPr/>
        </p:nvSpPr>
        <p:spPr bwMode="auto">
          <a:xfrm>
            <a:off x="3200400" y="3351213"/>
            <a:ext cx="3819525"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      </a:t>
            </a:r>
            <a:r>
              <a:rPr lang="es-CO" sz="2000" dirty="0">
                <a:solidFill>
                  <a:schemeClr val="accent1">
                    <a:lumMod val="25000"/>
                  </a:schemeClr>
                </a:solidFill>
                <a:latin typeface="Tahoma" pitchFamily="34" charset="0"/>
              </a:rPr>
              <a:t>accidente de transito</a:t>
            </a:r>
            <a:endParaRPr lang="es-ES" sz="2000" dirty="0">
              <a:solidFill>
                <a:schemeClr val="accent1">
                  <a:lumMod val="25000"/>
                </a:schemeClr>
              </a:solidFill>
              <a:latin typeface="Tahoma" pitchFamily="34" charset="0"/>
            </a:endParaRPr>
          </a:p>
        </p:txBody>
      </p:sp>
      <p:sp>
        <p:nvSpPr>
          <p:cNvPr id="111621" name="Rectangle 5"/>
          <p:cNvSpPr>
            <a:spLocks noChangeArrowheads="1"/>
          </p:cNvSpPr>
          <p:nvPr/>
        </p:nvSpPr>
        <p:spPr bwMode="auto">
          <a:xfrm>
            <a:off x="3419475" y="3500438"/>
            <a:ext cx="367347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endParaRPr lang="es-ES" sz="2000">
              <a:solidFill>
                <a:srgbClr val="0070C0"/>
              </a:solidFill>
              <a:latin typeface="Tahoma" pitchFamily="34" charset="0"/>
            </a:endParaRPr>
          </a:p>
        </p:txBody>
      </p:sp>
      <p:sp>
        <p:nvSpPr>
          <p:cNvPr id="6" name="Rectangle 3"/>
          <p:cNvSpPr>
            <a:spLocks noChangeArrowheads="1"/>
          </p:cNvSpPr>
          <p:nvPr/>
        </p:nvSpPr>
        <p:spPr bwMode="auto">
          <a:xfrm>
            <a:off x="3143250" y="2500313"/>
            <a:ext cx="3816350" cy="400050"/>
          </a:xfrm>
          <a:prstGeom prst="rect">
            <a:avLst/>
          </a:prstGeom>
          <a:noFill/>
          <a:ln w="9525">
            <a:noFill/>
            <a:miter lim="800000"/>
            <a:headEnd/>
            <a:tailEnd/>
          </a:ln>
        </p:spPr>
        <p:txBody>
          <a:bodyPr>
            <a:spAutoFit/>
          </a:bodyPr>
          <a:lstStyle/>
          <a:p>
            <a:pPr>
              <a:defRPr/>
            </a:pPr>
            <a:r>
              <a:rPr lang="es-CO" sz="2000" dirty="0">
                <a:solidFill>
                  <a:schemeClr val="accent1">
                    <a:lumMod val="25000"/>
                  </a:schemeClr>
                </a:solidFill>
                <a:latin typeface="Tahoma" pitchFamily="34" charset="0"/>
              </a:rPr>
              <a:t>Hemorragia cerebral</a:t>
            </a:r>
            <a:endParaRPr lang="es-ES" sz="2000" dirty="0">
              <a:solidFill>
                <a:schemeClr val="accent1">
                  <a:lumMod val="25000"/>
                </a:schemeClr>
              </a:solidFill>
              <a:latin typeface="Tahoma" pitchFamily="34" charset="0"/>
            </a:endParaRPr>
          </a:p>
        </p:txBody>
      </p:sp>
    </p:spTree>
    <p:extLst>
      <p:ext uri="{BB962C8B-B14F-4D97-AF65-F5344CB8AC3E}">
        <p14:creationId xmlns="" xmlns:p14="http://schemas.microsoft.com/office/powerpoint/2010/main" val="1149914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20"/>
                                        </p:tgtEl>
                                        <p:attrNameLst>
                                          <p:attrName>style.visibility</p:attrName>
                                        </p:attrNameLst>
                                      </p:cBhvr>
                                      <p:to>
                                        <p:strVal val="visible"/>
                                      </p:to>
                                    </p:set>
                                    <p:anim calcmode="lin" valueType="num">
                                      <p:cBhvr additive="base">
                                        <p:cTn id="13" dur="500" fill="hold"/>
                                        <p:tgtEl>
                                          <p:spTgt spid="111620"/>
                                        </p:tgtEl>
                                        <p:attrNameLst>
                                          <p:attrName>ppt_x</p:attrName>
                                        </p:attrNameLst>
                                      </p:cBhvr>
                                      <p:tavLst>
                                        <p:tav tm="0">
                                          <p:val>
                                            <p:strVal val="0-#ppt_w/2"/>
                                          </p:val>
                                        </p:tav>
                                        <p:tav tm="100000">
                                          <p:val>
                                            <p:strVal val="#ppt_x"/>
                                          </p:val>
                                        </p:tav>
                                      </p:tavLst>
                                    </p:anim>
                                    <p:anim calcmode="lin" valueType="num">
                                      <p:cBhvr additive="base">
                                        <p:cTn id="14"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iterate type="wd">
                                    <p:tmPct val="100000"/>
                                  </p:iterate>
                                  <p:childTnLst>
                                    <p:set>
                                      <p:cBhvr>
                                        <p:cTn id="18" dur="1" fill="hold">
                                          <p:stCondLst>
                                            <p:cond delay="0"/>
                                          </p:stCondLst>
                                        </p:cTn>
                                        <p:tgtEl>
                                          <p:spTgt spid="111621"/>
                                        </p:tgtEl>
                                        <p:attrNameLst>
                                          <p:attrName>style.visibility</p:attrName>
                                        </p:attrNameLst>
                                      </p:cBhvr>
                                      <p:to>
                                        <p:strVal val="visible"/>
                                      </p:to>
                                    </p:set>
                                    <p:anim calcmode="lin" valueType="num">
                                      <p:cBhvr additive="base">
                                        <p:cTn id="19" dur="300" fill="hold"/>
                                        <p:tgtEl>
                                          <p:spTgt spid="111621"/>
                                        </p:tgtEl>
                                        <p:attrNameLst>
                                          <p:attrName>ppt_x</p:attrName>
                                        </p:attrNameLst>
                                      </p:cBhvr>
                                      <p:tavLst>
                                        <p:tav tm="0">
                                          <p:val>
                                            <p:strVal val="#ppt_x"/>
                                          </p:val>
                                        </p:tav>
                                        <p:tav tm="100000">
                                          <p:val>
                                            <p:strVal val="#ppt_x"/>
                                          </p:val>
                                        </p:tav>
                                      </p:tavLst>
                                    </p:anim>
                                    <p:anim calcmode="lin" valueType="num">
                                      <p:cBhvr additive="base">
                                        <p:cTn id="20"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P spid="111620" grpId="0" autoUpdateAnimBg="0"/>
      <p:bldP spid="111621" grpId="0" autoUpdateAnimBg="0"/>
      <p:bldP spid="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Oval 2"/>
          <p:cNvSpPr>
            <a:spLocks noChangeArrowheads="1"/>
          </p:cNvSpPr>
          <p:nvPr/>
        </p:nvSpPr>
        <p:spPr bwMode="auto">
          <a:xfrm>
            <a:off x="914400" y="1981200"/>
            <a:ext cx="2209800" cy="2057400"/>
          </a:xfrm>
          <a:prstGeom prst="ellipse">
            <a:avLst/>
          </a:prstGeom>
          <a:solidFill>
            <a:schemeClr val="accent1"/>
          </a:solidFill>
          <a:ln w="9525">
            <a:solidFill>
              <a:schemeClr val="tx1"/>
            </a:solidFill>
            <a:round/>
            <a:headEnd/>
            <a:tailEnd/>
          </a:ln>
        </p:spPr>
        <p:txBody>
          <a:bodyPr wrap="none" anchor="ctr"/>
          <a:lstStyle/>
          <a:p>
            <a:endParaRPr lang="es-CO"/>
          </a:p>
        </p:txBody>
      </p:sp>
      <p:sp>
        <p:nvSpPr>
          <p:cNvPr id="8195" name="Oval 3"/>
          <p:cNvSpPr>
            <a:spLocks noChangeArrowheads="1"/>
          </p:cNvSpPr>
          <p:nvPr/>
        </p:nvSpPr>
        <p:spPr bwMode="auto">
          <a:xfrm>
            <a:off x="4038600" y="2286000"/>
            <a:ext cx="1600200" cy="1600200"/>
          </a:xfrm>
          <a:prstGeom prst="ellipse">
            <a:avLst/>
          </a:prstGeom>
          <a:solidFill>
            <a:schemeClr val="accent2"/>
          </a:solidFill>
          <a:ln w="9525">
            <a:solidFill>
              <a:schemeClr val="tx1"/>
            </a:solidFill>
            <a:round/>
            <a:headEnd/>
            <a:tailEnd/>
          </a:ln>
        </p:spPr>
        <p:txBody>
          <a:bodyPr wrap="none" anchor="ctr"/>
          <a:lstStyle/>
          <a:p>
            <a:endParaRPr lang="es-CO"/>
          </a:p>
        </p:txBody>
      </p:sp>
      <p:sp>
        <p:nvSpPr>
          <p:cNvPr id="8196" name="Oval 4"/>
          <p:cNvSpPr>
            <a:spLocks noChangeArrowheads="1"/>
          </p:cNvSpPr>
          <p:nvPr/>
        </p:nvSpPr>
        <p:spPr bwMode="auto">
          <a:xfrm>
            <a:off x="6705600" y="2590800"/>
            <a:ext cx="1066800" cy="1066800"/>
          </a:xfrm>
          <a:prstGeom prst="ellipse">
            <a:avLst/>
          </a:prstGeom>
          <a:solidFill>
            <a:schemeClr val="hlink"/>
          </a:solidFill>
          <a:ln w="9525">
            <a:solidFill>
              <a:schemeClr val="tx1"/>
            </a:solidFill>
            <a:round/>
            <a:headEnd/>
            <a:tailEnd/>
          </a:ln>
        </p:spPr>
        <p:txBody>
          <a:bodyPr wrap="none" anchor="ctr"/>
          <a:lstStyle/>
          <a:p>
            <a:endParaRPr lang="es-CO"/>
          </a:p>
        </p:txBody>
      </p:sp>
      <p:sp>
        <p:nvSpPr>
          <p:cNvPr id="8197" name="Text Box 5"/>
          <p:cNvSpPr txBox="1">
            <a:spLocks noChangeArrowheads="1"/>
          </p:cNvSpPr>
          <p:nvPr/>
        </p:nvSpPr>
        <p:spPr bwMode="auto">
          <a:xfrm>
            <a:off x="990600" y="2667000"/>
            <a:ext cx="1981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sz="2400">
              <a:latin typeface="Times New Roman" pitchFamily="18" charset="0"/>
            </a:endParaRPr>
          </a:p>
        </p:txBody>
      </p:sp>
      <p:sp>
        <p:nvSpPr>
          <p:cNvPr id="8198" name="Text Box 6"/>
          <p:cNvSpPr txBox="1">
            <a:spLocks noChangeArrowheads="1"/>
          </p:cNvSpPr>
          <p:nvPr/>
        </p:nvSpPr>
        <p:spPr bwMode="auto">
          <a:xfrm>
            <a:off x="990600" y="2743200"/>
            <a:ext cx="1905000"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s-MX" sz="1600" b="1"/>
              <a:t>Huésped Susceptible</a:t>
            </a:r>
            <a:endParaRPr lang="es-ES" sz="1600" b="1"/>
          </a:p>
        </p:txBody>
      </p:sp>
      <p:sp>
        <p:nvSpPr>
          <p:cNvPr id="8199" name="Text Box 7"/>
          <p:cNvSpPr txBox="1">
            <a:spLocks noChangeArrowheads="1"/>
          </p:cNvSpPr>
          <p:nvPr/>
        </p:nvSpPr>
        <p:spPr bwMode="auto">
          <a:xfrm>
            <a:off x="4191000" y="2895600"/>
            <a:ext cx="12954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s-MX" sz="1600" b="1">
                <a:solidFill>
                  <a:schemeClr val="bg1"/>
                </a:solidFill>
              </a:rPr>
              <a:t>Infección</a:t>
            </a:r>
            <a:endParaRPr lang="es-ES" sz="1600" b="1">
              <a:solidFill>
                <a:schemeClr val="bg1"/>
              </a:solidFill>
            </a:endParaRPr>
          </a:p>
        </p:txBody>
      </p:sp>
      <p:sp>
        <p:nvSpPr>
          <p:cNvPr id="8200" name="Text Box 8"/>
          <p:cNvSpPr txBox="1">
            <a:spLocks noChangeArrowheads="1"/>
          </p:cNvSpPr>
          <p:nvPr/>
        </p:nvSpPr>
        <p:spPr bwMode="auto">
          <a:xfrm>
            <a:off x="6858000" y="2895600"/>
            <a:ext cx="838200"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s-MX" b="1"/>
              <a:t>TB</a:t>
            </a:r>
            <a:endParaRPr lang="es-ES" b="1"/>
          </a:p>
        </p:txBody>
      </p:sp>
      <p:sp>
        <p:nvSpPr>
          <p:cNvPr id="8201" name="AutoShape 9"/>
          <p:cNvSpPr>
            <a:spLocks noChangeArrowheads="1"/>
          </p:cNvSpPr>
          <p:nvPr/>
        </p:nvSpPr>
        <p:spPr bwMode="auto">
          <a:xfrm>
            <a:off x="3124200" y="2895600"/>
            <a:ext cx="976313" cy="485775"/>
          </a:xfrm>
          <a:prstGeom prst="rightArrow">
            <a:avLst>
              <a:gd name="adj1" fmla="val 50000"/>
              <a:gd name="adj2" fmla="val 50245"/>
            </a:avLst>
          </a:prstGeom>
          <a:solidFill>
            <a:srgbClr val="FF0000"/>
          </a:solidFill>
          <a:ln w="9525">
            <a:solidFill>
              <a:schemeClr val="tx1"/>
            </a:solidFill>
            <a:miter lim="800000"/>
            <a:headEnd/>
            <a:tailEnd/>
          </a:ln>
        </p:spPr>
        <p:txBody>
          <a:bodyPr wrap="none" anchor="ctr"/>
          <a:lstStyle/>
          <a:p>
            <a:endParaRPr lang="es-CO"/>
          </a:p>
        </p:txBody>
      </p:sp>
      <p:sp>
        <p:nvSpPr>
          <p:cNvPr id="8202" name="AutoShape 10"/>
          <p:cNvSpPr>
            <a:spLocks noChangeArrowheads="1"/>
          </p:cNvSpPr>
          <p:nvPr/>
        </p:nvSpPr>
        <p:spPr bwMode="auto">
          <a:xfrm>
            <a:off x="5638800" y="2895600"/>
            <a:ext cx="1052513" cy="485775"/>
          </a:xfrm>
          <a:prstGeom prst="rightArrow">
            <a:avLst>
              <a:gd name="adj1" fmla="val 50000"/>
              <a:gd name="adj2" fmla="val 54167"/>
            </a:avLst>
          </a:prstGeom>
          <a:solidFill>
            <a:srgbClr val="FF0000"/>
          </a:solidFill>
          <a:ln w="9525">
            <a:solidFill>
              <a:schemeClr val="tx1"/>
            </a:solidFill>
            <a:miter lim="800000"/>
            <a:headEnd/>
            <a:tailEnd/>
          </a:ln>
        </p:spPr>
        <p:txBody>
          <a:bodyPr wrap="none" anchor="ctr"/>
          <a:lstStyle/>
          <a:p>
            <a:endParaRPr lang="es-CO"/>
          </a:p>
        </p:txBody>
      </p:sp>
      <p:sp>
        <p:nvSpPr>
          <p:cNvPr id="8203" name="Text Box 11"/>
          <p:cNvSpPr txBox="1">
            <a:spLocks noChangeArrowheads="1"/>
          </p:cNvSpPr>
          <p:nvPr/>
        </p:nvSpPr>
        <p:spPr bwMode="auto">
          <a:xfrm>
            <a:off x="1752600" y="4953000"/>
            <a:ext cx="1066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s-MX" sz="1400" b="1"/>
              <a:t>Pobreza</a:t>
            </a:r>
            <a:endParaRPr lang="es-ES" sz="1400" b="1"/>
          </a:p>
        </p:txBody>
      </p:sp>
      <p:sp>
        <p:nvSpPr>
          <p:cNvPr id="8204" name="Text Box 12"/>
          <p:cNvSpPr txBox="1">
            <a:spLocks noChangeArrowheads="1"/>
          </p:cNvSpPr>
          <p:nvPr/>
        </p:nvSpPr>
        <p:spPr bwMode="auto">
          <a:xfrm>
            <a:off x="762000" y="685800"/>
            <a:ext cx="25146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s-MX" sz="1400" b="1"/>
              <a:t>Hacinamiento</a:t>
            </a:r>
            <a:endParaRPr lang="es-ES" sz="1400" b="1"/>
          </a:p>
        </p:txBody>
      </p:sp>
      <p:sp>
        <p:nvSpPr>
          <p:cNvPr id="8205" name="Text Box 13"/>
          <p:cNvSpPr txBox="1">
            <a:spLocks noChangeArrowheads="1"/>
          </p:cNvSpPr>
          <p:nvPr/>
        </p:nvSpPr>
        <p:spPr bwMode="auto">
          <a:xfrm>
            <a:off x="0" y="1600200"/>
            <a:ext cx="22860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s-MX" sz="1400" b="1"/>
              <a:t>Malnutrición</a:t>
            </a:r>
            <a:endParaRPr lang="es-ES" sz="1400" b="1"/>
          </a:p>
        </p:txBody>
      </p:sp>
      <p:sp>
        <p:nvSpPr>
          <p:cNvPr id="8206" name="Text Box 14"/>
          <p:cNvSpPr txBox="1">
            <a:spLocks noChangeArrowheads="1"/>
          </p:cNvSpPr>
          <p:nvPr/>
        </p:nvSpPr>
        <p:spPr bwMode="auto">
          <a:xfrm>
            <a:off x="0" y="4267200"/>
            <a:ext cx="1676400" cy="517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s-MX" sz="1400" b="1"/>
              <a:t>Factores Genéticos</a:t>
            </a:r>
            <a:endParaRPr lang="es-ES" sz="1400" b="1"/>
          </a:p>
        </p:txBody>
      </p:sp>
      <p:sp>
        <p:nvSpPr>
          <p:cNvPr id="8207" name="Line 15"/>
          <p:cNvSpPr>
            <a:spLocks noChangeShapeType="1"/>
          </p:cNvSpPr>
          <p:nvPr/>
        </p:nvSpPr>
        <p:spPr bwMode="auto">
          <a:xfrm>
            <a:off x="1981200" y="1143000"/>
            <a:ext cx="0" cy="762000"/>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s-CO"/>
          </a:p>
        </p:txBody>
      </p:sp>
      <p:sp>
        <p:nvSpPr>
          <p:cNvPr id="8208" name="Line 16"/>
          <p:cNvSpPr>
            <a:spLocks noChangeShapeType="1"/>
          </p:cNvSpPr>
          <p:nvPr/>
        </p:nvSpPr>
        <p:spPr bwMode="auto">
          <a:xfrm>
            <a:off x="914400" y="1905000"/>
            <a:ext cx="304800" cy="304800"/>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s-CO"/>
          </a:p>
        </p:txBody>
      </p:sp>
      <p:sp>
        <p:nvSpPr>
          <p:cNvPr id="8209" name="Line 17"/>
          <p:cNvSpPr>
            <a:spLocks noChangeShapeType="1"/>
          </p:cNvSpPr>
          <p:nvPr/>
        </p:nvSpPr>
        <p:spPr bwMode="auto">
          <a:xfrm flipV="1">
            <a:off x="533400" y="3810000"/>
            <a:ext cx="609600" cy="533400"/>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s-CO"/>
          </a:p>
        </p:txBody>
      </p:sp>
      <p:sp>
        <p:nvSpPr>
          <p:cNvPr id="8210" name="Line 18"/>
          <p:cNvSpPr>
            <a:spLocks noChangeShapeType="1"/>
          </p:cNvSpPr>
          <p:nvPr/>
        </p:nvSpPr>
        <p:spPr bwMode="auto">
          <a:xfrm flipV="1">
            <a:off x="2133600" y="4191000"/>
            <a:ext cx="0" cy="838200"/>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s-CO"/>
          </a:p>
        </p:txBody>
      </p:sp>
      <p:sp>
        <p:nvSpPr>
          <p:cNvPr id="8211" name="Text Box 19"/>
          <p:cNvSpPr txBox="1">
            <a:spLocks noChangeArrowheads="1"/>
          </p:cNvSpPr>
          <p:nvPr/>
        </p:nvSpPr>
        <p:spPr bwMode="auto">
          <a:xfrm>
            <a:off x="3124200" y="914400"/>
            <a:ext cx="1143000" cy="730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s-MX" sz="1400" b="1"/>
              <a:t>Exposición a la Bacteria</a:t>
            </a:r>
            <a:endParaRPr lang="es-ES" sz="1400" b="1"/>
          </a:p>
        </p:txBody>
      </p:sp>
      <p:sp>
        <p:nvSpPr>
          <p:cNvPr id="8212" name="Line 20"/>
          <p:cNvSpPr>
            <a:spLocks noChangeShapeType="1"/>
          </p:cNvSpPr>
          <p:nvPr/>
        </p:nvSpPr>
        <p:spPr bwMode="auto">
          <a:xfrm>
            <a:off x="3657600" y="1676400"/>
            <a:ext cx="0" cy="1219200"/>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s-CO"/>
          </a:p>
        </p:txBody>
      </p:sp>
      <p:sp>
        <p:nvSpPr>
          <p:cNvPr id="8213" name="Text Box 21"/>
          <p:cNvSpPr txBox="1">
            <a:spLocks noChangeArrowheads="1"/>
          </p:cNvSpPr>
          <p:nvPr/>
        </p:nvSpPr>
        <p:spPr bwMode="auto">
          <a:xfrm>
            <a:off x="5410200" y="830263"/>
            <a:ext cx="1447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sz="2400">
              <a:latin typeface="Times New Roman" pitchFamily="18" charset="0"/>
            </a:endParaRPr>
          </a:p>
        </p:txBody>
      </p:sp>
      <p:sp>
        <p:nvSpPr>
          <p:cNvPr id="8214" name="Text Box 22"/>
          <p:cNvSpPr txBox="1">
            <a:spLocks noChangeArrowheads="1"/>
          </p:cNvSpPr>
          <p:nvPr/>
        </p:nvSpPr>
        <p:spPr bwMode="auto">
          <a:xfrm>
            <a:off x="5257800" y="990600"/>
            <a:ext cx="1600200" cy="517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s-MX" sz="1400" b="1"/>
              <a:t>Invasión de los Tejidos</a:t>
            </a:r>
            <a:endParaRPr lang="es-ES" sz="1400" b="1"/>
          </a:p>
        </p:txBody>
      </p:sp>
      <p:sp>
        <p:nvSpPr>
          <p:cNvPr id="8215" name="Line 23"/>
          <p:cNvSpPr>
            <a:spLocks noChangeShapeType="1"/>
          </p:cNvSpPr>
          <p:nvPr/>
        </p:nvSpPr>
        <p:spPr bwMode="auto">
          <a:xfrm>
            <a:off x="6019800" y="1524000"/>
            <a:ext cx="0" cy="1295400"/>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endParaRPr lang="es-CO"/>
          </a:p>
        </p:txBody>
      </p:sp>
      <p:sp>
        <p:nvSpPr>
          <p:cNvPr id="8216" name="Line 24"/>
          <p:cNvSpPr>
            <a:spLocks noChangeShapeType="1"/>
          </p:cNvSpPr>
          <p:nvPr/>
        </p:nvSpPr>
        <p:spPr bwMode="auto">
          <a:xfrm flipH="1">
            <a:off x="4876800" y="4038601"/>
            <a:ext cx="0" cy="121920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endParaRPr lang="es-CO"/>
          </a:p>
        </p:txBody>
      </p:sp>
      <p:sp>
        <p:nvSpPr>
          <p:cNvPr id="8217" name="Line 25"/>
          <p:cNvSpPr>
            <a:spLocks noChangeShapeType="1"/>
          </p:cNvSpPr>
          <p:nvPr/>
        </p:nvSpPr>
        <p:spPr bwMode="auto">
          <a:xfrm flipV="1">
            <a:off x="611188" y="5805488"/>
            <a:ext cx="3889375" cy="0"/>
          </a:xfrm>
          <a:prstGeom prst="line">
            <a:avLst/>
          </a:prstGeom>
          <a:noFill/>
          <a:ln w="9525">
            <a:solidFill>
              <a:schemeClr val="tx1"/>
            </a:solidFill>
            <a:round/>
            <a:headEnd type="triangle" w="med" len="med"/>
            <a:tailEnd type="triangle" w="med" len="med"/>
          </a:ln>
          <a:extLst>
            <a:ext uri="{909E8E84-426E-40DD-AFC4-6F175D3DCCD1}">
              <a14:hiddenFill xmlns="" xmlns:a14="http://schemas.microsoft.com/office/drawing/2010/main">
                <a:noFill/>
              </a14:hiddenFill>
            </a:ext>
          </a:extLst>
        </p:spPr>
        <p:txBody>
          <a:bodyPr/>
          <a:lstStyle/>
          <a:p>
            <a:endParaRPr lang="es-CO"/>
          </a:p>
        </p:txBody>
      </p:sp>
      <p:sp>
        <p:nvSpPr>
          <p:cNvPr id="8218" name="Text Box 26"/>
          <p:cNvSpPr txBox="1">
            <a:spLocks noChangeArrowheads="1"/>
          </p:cNvSpPr>
          <p:nvPr/>
        </p:nvSpPr>
        <p:spPr bwMode="auto">
          <a:xfrm>
            <a:off x="0" y="5949950"/>
            <a:ext cx="4724400" cy="304800"/>
          </a:xfrm>
          <a:prstGeom prst="rect">
            <a:avLst/>
          </a:prstGeom>
          <a:noFill/>
          <a:ln w="9525">
            <a:noFill/>
            <a:miter lim="800000"/>
            <a:headEnd/>
            <a:tailEnd/>
          </a:ln>
        </p:spPr>
        <p:txBody>
          <a:bodyPr>
            <a:spAutoFit/>
          </a:bodyPr>
          <a:lstStyle/>
          <a:p>
            <a:pPr>
              <a:spcBef>
                <a:spcPct val="50000"/>
              </a:spcBef>
              <a:defRPr/>
            </a:pPr>
            <a:r>
              <a:rPr lang="es-MX" sz="1400" b="1" dirty="0">
                <a:solidFill>
                  <a:schemeClr val="accent1">
                    <a:lumMod val="25000"/>
                  </a:schemeClr>
                </a:solidFill>
              </a:rPr>
              <a:t>FACTORES DE RIESGO PARA LA TUBERCULOSIS</a:t>
            </a:r>
            <a:endParaRPr lang="es-ES" sz="1400" b="1" dirty="0">
              <a:solidFill>
                <a:schemeClr val="accent1">
                  <a:lumMod val="25000"/>
                </a:schemeClr>
              </a:solidFill>
            </a:endParaRPr>
          </a:p>
        </p:txBody>
      </p:sp>
      <p:sp>
        <p:nvSpPr>
          <p:cNvPr id="8220" name="Line 28"/>
          <p:cNvSpPr>
            <a:spLocks noChangeShapeType="1"/>
          </p:cNvSpPr>
          <p:nvPr/>
        </p:nvSpPr>
        <p:spPr bwMode="auto">
          <a:xfrm>
            <a:off x="5148263" y="5805488"/>
            <a:ext cx="3168650" cy="0"/>
          </a:xfrm>
          <a:prstGeom prst="line">
            <a:avLst/>
          </a:prstGeom>
          <a:noFill/>
          <a:ln w="9525">
            <a:solidFill>
              <a:schemeClr val="tx1"/>
            </a:solidFill>
            <a:round/>
            <a:headEnd type="triangle" w="med" len="med"/>
            <a:tailEnd type="triangle" w="med" len="med"/>
          </a:ln>
          <a:extLst>
            <a:ext uri="{909E8E84-426E-40DD-AFC4-6F175D3DCCD1}">
              <a14:hiddenFill xmlns="" xmlns:a14="http://schemas.microsoft.com/office/drawing/2010/main">
                <a:noFill/>
              </a14:hiddenFill>
            </a:ext>
          </a:extLst>
        </p:spPr>
        <p:txBody>
          <a:bodyPr/>
          <a:lstStyle/>
          <a:p>
            <a:endParaRPr lang="es-CO"/>
          </a:p>
        </p:txBody>
      </p:sp>
      <p:sp>
        <p:nvSpPr>
          <p:cNvPr id="8221" name="Text Box 29"/>
          <p:cNvSpPr txBox="1">
            <a:spLocks noChangeArrowheads="1"/>
          </p:cNvSpPr>
          <p:nvPr/>
        </p:nvSpPr>
        <p:spPr bwMode="auto">
          <a:xfrm>
            <a:off x="5076825" y="5949950"/>
            <a:ext cx="3240088" cy="304800"/>
          </a:xfrm>
          <a:prstGeom prst="rect">
            <a:avLst/>
          </a:prstGeom>
          <a:noFill/>
          <a:ln w="9525">
            <a:noFill/>
            <a:miter lim="800000"/>
            <a:headEnd/>
            <a:tailEnd/>
          </a:ln>
        </p:spPr>
        <p:txBody>
          <a:bodyPr>
            <a:spAutoFit/>
          </a:bodyPr>
          <a:lstStyle/>
          <a:p>
            <a:pPr algn="ctr">
              <a:spcBef>
                <a:spcPct val="50000"/>
              </a:spcBef>
              <a:defRPr/>
            </a:pPr>
            <a:r>
              <a:rPr lang="es-MX" sz="1400" b="1" dirty="0">
                <a:solidFill>
                  <a:schemeClr val="accent1">
                    <a:lumMod val="25000"/>
                  </a:schemeClr>
                </a:solidFill>
              </a:rPr>
              <a:t>MECANISMOS DE LA TB</a:t>
            </a:r>
            <a:endParaRPr lang="es-ES" sz="2400" dirty="0">
              <a:solidFill>
                <a:schemeClr val="accent1">
                  <a:lumMod val="25000"/>
                </a:schemeClr>
              </a:solidFill>
              <a:latin typeface="Times New Roman" pitchFamily="18" charset="0"/>
            </a:endParaRPr>
          </a:p>
        </p:txBody>
      </p:sp>
    </p:spTree>
    <p:extLst>
      <p:ext uri="{BB962C8B-B14F-4D97-AF65-F5344CB8AC3E}">
        <p14:creationId xmlns="" xmlns:p14="http://schemas.microsoft.com/office/powerpoint/2010/main" val="240510468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1000125" y="1574800"/>
            <a:ext cx="7696200" cy="4640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3071813"/>
            <a:ext cx="381635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C00000"/>
                </a:solidFill>
                <a:latin typeface="Tahoma" pitchFamily="34" charset="0"/>
              </a:rPr>
              <a:t>Hemorragia cerebral</a:t>
            </a:r>
            <a:endParaRPr lang="es-ES" sz="2000">
              <a:solidFill>
                <a:srgbClr val="C00000"/>
              </a:solidFill>
              <a:latin typeface="Tahoma" pitchFamily="34" charset="0"/>
            </a:endParaRPr>
          </a:p>
        </p:txBody>
      </p:sp>
      <p:sp>
        <p:nvSpPr>
          <p:cNvPr id="111620" name="Rectangle 4"/>
          <p:cNvSpPr>
            <a:spLocks noChangeArrowheads="1"/>
          </p:cNvSpPr>
          <p:nvPr/>
        </p:nvSpPr>
        <p:spPr bwMode="auto">
          <a:xfrm>
            <a:off x="3200400" y="2997200"/>
            <a:ext cx="381952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endParaRPr lang="es-ES" sz="2000">
              <a:solidFill>
                <a:srgbClr val="0070C0"/>
              </a:solidFill>
              <a:latin typeface="Tahoma" pitchFamily="34" charset="0"/>
            </a:endParaRPr>
          </a:p>
        </p:txBody>
      </p:sp>
      <p:sp>
        <p:nvSpPr>
          <p:cNvPr id="111621" name="Rectangle 5"/>
          <p:cNvSpPr>
            <a:spLocks noChangeArrowheads="1"/>
          </p:cNvSpPr>
          <p:nvPr/>
        </p:nvSpPr>
        <p:spPr bwMode="auto">
          <a:xfrm>
            <a:off x="3419475" y="3500438"/>
            <a:ext cx="367347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endParaRPr lang="es-ES" sz="2000">
              <a:solidFill>
                <a:srgbClr val="0070C0"/>
              </a:solidFill>
              <a:latin typeface="Tahoma" pitchFamily="34" charset="0"/>
            </a:endParaRPr>
          </a:p>
        </p:txBody>
      </p:sp>
      <p:sp>
        <p:nvSpPr>
          <p:cNvPr id="54278" name="5 CuadroTexto"/>
          <p:cNvSpPr txBox="1">
            <a:spLocks noChangeArrowheads="1"/>
          </p:cNvSpPr>
          <p:nvPr/>
        </p:nvSpPr>
        <p:spPr bwMode="auto">
          <a:xfrm>
            <a:off x="2214563" y="1000125"/>
            <a:ext cx="5357812"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b="1">
                <a:solidFill>
                  <a:srgbClr val="C00000"/>
                </a:solidFill>
              </a:rPr>
              <a:t>MAL DILIGENCIADO</a:t>
            </a:r>
          </a:p>
        </p:txBody>
      </p:sp>
    </p:spTree>
    <p:extLst>
      <p:ext uri="{BB962C8B-B14F-4D97-AF65-F5344CB8AC3E}">
        <p14:creationId xmlns="" xmlns:p14="http://schemas.microsoft.com/office/powerpoint/2010/main" val="36941818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20"/>
                                        </p:tgtEl>
                                        <p:attrNameLst>
                                          <p:attrName>style.visibility</p:attrName>
                                        </p:attrNameLst>
                                      </p:cBhvr>
                                      <p:to>
                                        <p:strVal val="visible"/>
                                      </p:to>
                                    </p:set>
                                    <p:anim calcmode="lin" valueType="num">
                                      <p:cBhvr additive="base">
                                        <p:cTn id="13" dur="500" fill="hold"/>
                                        <p:tgtEl>
                                          <p:spTgt spid="111620"/>
                                        </p:tgtEl>
                                        <p:attrNameLst>
                                          <p:attrName>ppt_x</p:attrName>
                                        </p:attrNameLst>
                                      </p:cBhvr>
                                      <p:tavLst>
                                        <p:tav tm="0">
                                          <p:val>
                                            <p:strVal val="0-#ppt_w/2"/>
                                          </p:val>
                                        </p:tav>
                                        <p:tav tm="100000">
                                          <p:val>
                                            <p:strVal val="#ppt_x"/>
                                          </p:val>
                                        </p:tav>
                                      </p:tavLst>
                                    </p:anim>
                                    <p:anim calcmode="lin" valueType="num">
                                      <p:cBhvr additive="base">
                                        <p:cTn id="14"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iterate type="wd">
                                    <p:tmPct val="100000"/>
                                  </p:iterate>
                                  <p:childTnLst>
                                    <p:set>
                                      <p:cBhvr>
                                        <p:cTn id="18" dur="1" fill="hold">
                                          <p:stCondLst>
                                            <p:cond delay="0"/>
                                          </p:stCondLst>
                                        </p:cTn>
                                        <p:tgtEl>
                                          <p:spTgt spid="111621"/>
                                        </p:tgtEl>
                                        <p:attrNameLst>
                                          <p:attrName>style.visibility</p:attrName>
                                        </p:attrNameLst>
                                      </p:cBhvr>
                                      <p:to>
                                        <p:strVal val="visible"/>
                                      </p:to>
                                    </p:set>
                                    <p:anim calcmode="lin" valueType="num">
                                      <p:cBhvr additive="base">
                                        <p:cTn id="19" dur="300" fill="hold"/>
                                        <p:tgtEl>
                                          <p:spTgt spid="111621"/>
                                        </p:tgtEl>
                                        <p:attrNameLst>
                                          <p:attrName>ppt_x</p:attrName>
                                        </p:attrNameLst>
                                      </p:cBhvr>
                                      <p:tavLst>
                                        <p:tav tm="0">
                                          <p:val>
                                            <p:strVal val="#ppt_x"/>
                                          </p:val>
                                        </p:tav>
                                        <p:tav tm="100000">
                                          <p:val>
                                            <p:strVal val="#ppt_x"/>
                                          </p:val>
                                        </p:tav>
                                      </p:tavLst>
                                    </p:anim>
                                    <p:anim calcmode="lin" valueType="num">
                                      <p:cBhvr additive="base">
                                        <p:cTn id="20"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P spid="111620" grpId="0" autoUpdateAnimBg="0"/>
      <p:bldP spid="111621"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defuncionultim4 copy"/>
          <p:cNvPicPr>
            <a:picLocks noChangeAspect="1" noChangeArrowheads="1"/>
          </p:cNvPicPr>
          <p:nvPr/>
        </p:nvPicPr>
        <p:blipFill>
          <a:blip r:embed="rId2">
            <a:extLst>
              <a:ext uri="{28A0092B-C50C-407E-A947-70E740481C1C}">
                <a14:useLocalDpi xmlns="" xmlns:a14="http://schemas.microsoft.com/office/drawing/2010/main" val="0"/>
              </a:ext>
            </a:extLst>
          </a:blip>
          <a:srcRect l="9201" t="51138" r="9833" b="25008"/>
          <a:stretch>
            <a:fillRect/>
          </a:stretch>
        </p:blipFill>
        <p:spPr bwMode="auto">
          <a:xfrm>
            <a:off x="1187450" y="765175"/>
            <a:ext cx="7696200" cy="5283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3000375"/>
            <a:ext cx="3816350" cy="369888"/>
          </a:xfrm>
          <a:prstGeom prst="rect">
            <a:avLst/>
          </a:prstGeom>
          <a:noFill/>
          <a:ln w="9525">
            <a:noFill/>
            <a:miter lim="800000"/>
            <a:headEnd/>
            <a:tailEnd/>
          </a:ln>
        </p:spPr>
        <p:txBody>
          <a:bodyPr>
            <a:spAutoFit/>
          </a:bodyPr>
          <a:lstStyle/>
          <a:p>
            <a:pPr>
              <a:defRPr/>
            </a:pPr>
            <a:r>
              <a:rPr lang="es-CO" dirty="0">
                <a:solidFill>
                  <a:schemeClr val="accent1">
                    <a:lumMod val="25000"/>
                  </a:schemeClr>
                </a:solidFill>
                <a:latin typeface="Tahoma" pitchFamily="34" charset="0"/>
              </a:rPr>
              <a:t>Ahogamiento en rio</a:t>
            </a:r>
            <a:endParaRPr lang="es-ES" dirty="0">
              <a:solidFill>
                <a:schemeClr val="accent1">
                  <a:lumMod val="25000"/>
                </a:schemeClr>
              </a:solidFill>
              <a:latin typeface="Tahoma" pitchFamily="34" charset="0"/>
            </a:endParaRPr>
          </a:p>
        </p:txBody>
      </p:sp>
      <p:sp>
        <p:nvSpPr>
          <p:cNvPr id="111620" name="Rectangle 4"/>
          <p:cNvSpPr>
            <a:spLocks noChangeArrowheads="1"/>
          </p:cNvSpPr>
          <p:nvPr/>
        </p:nvSpPr>
        <p:spPr bwMode="auto">
          <a:xfrm>
            <a:off x="3200400" y="3500438"/>
            <a:ext cx="381952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endParaRPr lang="es-ES" sz="2000">
              <a:solidFill>
                <a:srgbClr val="0070C0"/>
              </a:solidFill>
              <a:latin typeface="Tahoma" pitchFamily="34" charset="0"/>
            </a:endParaRPr>
          </a:p>
        </p:txBody>
      </p:sp>
      <p:sp>
        <p:nvSpPr>
          <p:cNvPr id="111621" name="Rectangle 5"/>
          <p:cNvSpPr>
            <a:spLocks noChangeArrowheads="1"/>
          </p:cNvSpPr>
          <p:nvPr/>
        </p:nvSpPr>
        <p:spPr bwMode="auto">
          <a:xfrm>
            <a:off x="3419475" y="3500438"/>
            <a:ext cx="367347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endParaRPr lang="es-ES" sz="2000">
              <a:solidFill>
                <a:srgbClr val="0070C0"/>
              </a:solidFill>
              <a:latin typeface="Tahoma" pitchFamily="34" charset="0"/>
            </a:endParaRPr>
          </a:p>
        </p:txBody>
      </p:sp>
      <p:sp>
        <p:nvSpPr>
          <p:cNvPr id="6" name="Rectangle 3"/>
          <p:cNvSpPr>
            <a:spLocks noChangeArrowheads="1"/>
          </p:cNvSpPr>
          <p:nvPr/>
        </p:nvSpPr>
        <p:spPr bwMode="auto">
          <a:xfrm>
            <a:off x="3143250" y="2500313"/>
            <a:ext cx="3816350" cy="369887"/>
          </a:xfrm>
          <a:prstGeom prst="rect">
            <a:avLst/>
          </a:prstGeom>
          <a:noFill/>
          <a:ln w="9525">
            <a:noFill/>
            <a:miter lim="800000"/>
            <a:headEnd/>
            <a:tailEnd/>
          </a:ln>
        </p:spPr>
        <p:txBody>
          <a:bodyPr>
            <a:spAutoFit/>
          </a:bodyPr>
          <a:lstStyle/>
          <a:p>
            <a:pPr>
              <a:defRPr/>
            </a:pPr>
            <a:r>
              <a:rPr lang="es-CO" dirty="0">
                <a:solidFill>
                  <a:schemeClr val="accent1">
                    <a:lumMod val="25000"/>
                  </a:schemeClr>
                </a:solidFill>
                <a:latin typeface="Tahoma" pitchFamily="34" charset="0"/>
              </a:rPr>
              <a:t>asfixia</a:t>
            </a:r>
            <a:endParaRPr lang="es-ES" dirty="0">
              <a:solidFill>
                <a:schemeClr val="accent1">
                  <a:lumMod val="25000"/>
                </a:schemeClr>
              </a:solidFill>
              <a:latin typeface="Tahoma" pitchFamily="34" charset="0"/>
            </a:endParaRPr>
          </a:p>
        </p:txBody>
      </p:sp>
    </p:spTree>
    <p:extLst>
      <p:ext uri="{BB962C8B-B14F-4D97-AF65-F5344CB8AC3E}">
        <p14:creationId xmlns="" xmlns:p14="http://schemas.microsoft.com/office/powerpoint/2010/main" val="27202947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20"/>
                                        </p:tgtEl>
                                        <p:attrNameLst>
                                          <p:attrName>style.visibility</p:attrName>
                                        </p:attrNameLst>
                                      </p:cBhvr>
                                      <p:to>
                                        <p:strVal val="visible"/>
                                      </p:to>
                                    </p:set>
                                    <p:anim calcmode="lin" valueType="num">
                                      <p:cBhvr additive="base">
                                        <p:cTn id="13" dur="500" fill="hold"/>
                                        <p:tgtEl>
                                          <p:spTgt spid="111620"/>
                                        </p:tgtEl>
                                        <p:attrNameLst>
                                          <p:attrName>ppt_x</p:attrName>
                                        </p:attrNameLst>
                                      </p:cBhvr>
                                      <p:tavLst>
                                        <p:tav tm="0">
                                          <p:val>
                                            <p:strVal val="0-#ppt_w/2"/>
                                          </p:val>
                                        </p:tav>
                                        <p:tav tm="100000">
                                          <p:val>
                                            <p:strVal val="#ppt_x"/>
                                          </p:val>
                                        </p:tav>
                                      </p:tavLst>
                                    </p:anim>
                                    <p:anim calcmode="lin" valueType="num">
                                      <p:cBhvr additive="base">
                                        <p:cTn id="14"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iterate type="wd">
                                    <p:tmPct val="100000"/>
                                  </p:iterate>
                                  <p:childTnLst>
                                    <p:set>
                                      <p:cBhvr>
                                        <p:cTn id="18" dur="1" fill="hold">
                                          <p:stCondLst>
                                            <p:cond delay="0"/>
                                          </p:stCondLst>
                                        </p:cTn>
                                        <p:tgtEl>
                                          <p:spTgt spid="111621"/>
                                        </p:tgtEl>
                                        <p:attrNameLst>
                                          <p:attrName>style.visibility</p:attrName>
                                        </p:attrNameLst>
                                      </p:cBhvr>
                                      <p:to>
                                        <p:strVal val="visible"/>
                                      </p:to>
                                    </p:set>
                                    <p:anim calcmode="lin" valueType="num">
                                      <p:cBhvr additive="base">
                                        <p:cTn id="19" dur="300" fill="hold"/>
                                        <p:tgtEl>
                                          <p:spTgt spid="111621"/>
                                        </p:tgtEl>
                                        <p:attrNameLst>
                                          <p:attrName>ppt_x</p:attrName>
                                        </p:attrNameLst>
                                      </p:cBhvr>
                                      <p:tavLst>
                                        <p:tav tm="0">
                                          <p:val>
                                            <p:strVal val="#ppt_x"/>
                                          </p:val>
                                        </p:tav>
                                        <p:tav tm="100000">
                                          <p:val>
                                            <p:strVal val="#ppt_x"/>
                                          </p:val>
                                        </p:tav>
                                      </p:tavLst>
                                    </p:anim>
                                    <p:anim calcmode="lin" valueType="num">
                                      <p:cBhvr additive="base">
                                        <p:cTn id="20"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P spid="111620" grpId="0" autoUpdateAnimBg="0"/>
      <p:bldP spid="111621" grpId="0" autoUpdateAnimBg="0"/>
      <p:bldP spid="6"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1000125" y="1574800"/>
            <a:ext cx="7696200" cy="4640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3071813"/>
            <a:ext cx="381635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C00000"/>
                </a:solidFill>
                <a:latin typeface="Tahoma" pitchFamily="34" charset="0"/>
              </a:rPr>
              <a:t>Hipoxia cerebral</a:t>
            </a:r>
            <a:endParaRPr lang="es-ES" sz="2000">
              <a:solidFill>
                <a:srgbClr val="C00000"/>
              </a:solidFill>
              <a:latin typeface="Tahoma" pitchFamily="34" charset="0"/>
            </a:endParaRPr>
          </a:p>
        </p:txBody>
      </p:sp>
      <p:sp>
        <p:nvSpPr>
          <p:cNvPr id="111620" name="Rectangle 4"/>
          <p:cNvSpPr>
            <a:spLocks noChangeArrowheads="1"/>
          </p:cNvSpPr>
          <p:nvPr/>
        </p:nvSpPr>
        <p:spPr bwMode="auto">
          <a:xfrm>
            <a:off x="3200400" y="2997200"/>
            <a:ext cx="381952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endParaRPr lang="es-ES" sz="2000">
              <a:solidFill>
                <a:srgbClr val="0070C0"/>
              </a:solidFill>
              <a:latin typeface="Tahoma" pitchFamily="34" charset="0"/>
            </a:endParaRPr>
          </a:p>
        </p:txBody>
      </p:sp>
      <p:sp>
        <p:nvSpPr>
          <p:cNvPr id="111621" name="Rectangle 5"/>
          <p:cNvSpPr>
            <a:spLocks noChangeArrowheads="1"/>
          </p:cNvSpPr>
          <p:nvPr/>
        </p:nvSpPr>
        <p:spPr bwMode="auto">
          <a:xfrm>
            <a:off x="3419475" y="3500438"/>
            <a:ext cx="367347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endParaRPr lang="es-ES" sz="2000">
              <a:solidFill>
                <a:srgbClr val="0070C0"/>
              </a:solidFill>
              <a:latin typeface="Tahoma" pitchFamily="34" charset="0"/>
            </a:endParaRPr>
          </a:p>
        </p:txBody>
      </p:sp>
      <p:sp>
        <p:nvSpPr>
          <p:cNvPr id="56326" name="5 CuadroTexto"/>
          <p:cNvSpPr txBox="1">
            <a:spLocks noChangeArrowheads="1"/>
          </p:cNvSpPr>
          <p:nvPr/>
        </p:nvSpPr>
        <p:spPr bwMode="auto">
          <a:xfrm>
            <a:off x="2214563" y="1000125"/>
            <a:ext cx="5357812"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b="1">
                <a:solidFill>
                  <a:srgbClr val="C00000"/>
                </a:solidFill>
              </a:rPr>
              <a:t>MAL DILIGENCIADO</a:t>
            </a:r>
          </a:p>
        </p:txBody>
      </p:sp>
    </p:spTree>
    <p:extLst>
      <p:ext uri="{BB962C8B-B14F-4D97-AF65-F5344CB8AC3E}">
        <p14:creationId xmlns="" xmlns:p14="http://schemas.microsoft.com/office/powerpoint/2010/main" val="17926493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20"/>
                                        </p:tgtEl>
                                        <p:attrNameLst>
                                          <p:attrName>style.visibility</p:attrName>
                                        </p:attrNameLst>
                                      </p:cBhvr>
                                      <p:to>
                                        <p:strVal val="visible"/>
                                      </p:to>
                                    </p:set>
                                    <p:anim calcmode="lin" valueType="num">
                                      <p:cBhvr additive="base">
                                        <p:cTn id="13" dur="500" fill="hold"/>
                                        <p:tgtEl>
                                          <p:spTgt spid="111620"/>
                                        </p:tgtEl>
                                        <p:attrNameLst>
                                          <p:attrName>ppt_x</p:attrName>
                                        </p:attrNameLst>
                                      </p:cBhvr>
                                      <p:tavLst>
                                        <p:tav tm="0">
                                          <p:val>
                                            <p:strVal val="0-#ppt_w/2"/>
                                          </p:val>
                                        </p:tav>
                                        <p:tav tm="100000">
                                          <p:val>
                                            <p:strVal val="#ppt_x"/>
                                          </p:val>
                                        </p:tav>
                                      </p:tavLst>
                                    </p:anim>
                                    <p:anim calcmode="lin" valueType="num">
                                      <p:cBhvr additive="base">
                                        <p:cTn id="14"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iterate type="wd">
                                    <p:tmPct val="100000"/>
                                  </p:iterate>
                                  <p:childTnLst>
                                    <p:set>
                                      <p:cBhvr>
                                        <p:cTn id="18" dur="1" fill="hold">
                                          <p:stCondLst>
                                            <p:cond delay="0"/>
                                          </p:stCondLst>
                                        </p:cTn>
                                        <p:tgtEl>
                                          <p:spTgt spid="111621"/>
                                        </p:tgtEl>
                                        <p:attrNameLst>
                                          <p:attrName>style.visibility</p:attrName>
                                        </p:attrNameLst>
                                      </p:cBhvr>
                                      <p:to>
                                        <p:strVal val="visible"/>
                                      </p:to>
                                    </p:set>
                                    <p:anim calcmode="lin" valueType="num">
                                      <p:cBhvr additive="base">
                                        <p:cTn id="19" dur="300" fill="hold"/>
                                        <p:tgtEl>
                                          <p:spTgt spid="111621"/>
                                        </p:tgtEl>
                                        <p:attrNameLst>
                                          <p:attrName>ppt_x</p:attrName>
                                        </p:attrNameLst>
                                      </p:cBhvr>
                                      <p:tavLst>
                                        <p:tav tm="0">
                                          <p:val>
                                            <p:strVal val="#ppt_x"/>
                                          </p:val>
                                        </p:tav>
                                        <p:tav tm="100000">
                                          <p:val>
                                            <p:strVal val="#ppt_x"/>
                                          </p:val>
                                        </p:tav>
                                      </p:tavLst>
                                    </p:anim>
                                    <p:anim calcmode="lin" valueType="num">
                                      <p:cBhvr additive="base">
                                        <p:cTn id="20"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P spid="111620" grpId="0" autoUpdateAnimBg="0"/>
      <p:bldP spid="111621"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3 Marcador de contenido"/>
          <p:cNvSpPr>
            <a:spLocks noGrp="1"/>
          </p:cNvSpPr>
          <p:nvPr>
            <p:ph idx="1"/>
          </p:nvPr>
        </p:nvSpPr>
        <p:spPr>
          <a:xfrm>
            <a:off x="251521" y="1268413"/>
            <a:ext cx="4248471" cy="4089400"/>
          </a:xfrm>
          <a:ln>
            <a:solidFill>
              <a:schemeClr val="accent1">
                <a:lumMod val="50000"/>
              </a:schemeClr>
            </a:solidFill>
          </a:ln>
        </p:spPr>
        <p:txBody>
          <a:bodyPr/>
          <a:lstStyle/>
          <a:p>
            <a:pPr eaLnBrk="1" hangingPunct="1">
              <a:buFontTx/>
              <a:buNone/>
              <a:defRPr/>
            </a:pPr>
            <a:endParaRPr lang="es-ES" sz="2000" dirty="0" smtClean="0"/>
          </a:p>
          <a:p>
            <a:pPr eaLnBrk="1" hangingPunct="1">
              <a:buFont typeface="Wingdings" pitchFamily="2" charset="2"/>
              <a:buChar char="§"/>
              <a:defRPr/>
            </a:pPr>
            <a:r>
              <a:rPr lang="es-ES" sz="1900" dirty="0" smtClean="0"/>
              <a:t>Senilidad </a:t>
            </a:r>
          </a:p>
          <a:p>
            <a:pPr eaLnBrk="1" hangingPunct="1">
              <a:buFont typeface="Wingdings" pitchFamily="2" charset="2"/>
              <a:buChar char="§"/>
              <a:defRPr/>
            </a:pPr>
            <a:r>
              <a:rPr lang="es-ES" sz="1900" dirty="0" smtClean="0"/>
              <a:t>Paro cardiaco</a:t>
            </a:r>
          </a:p>
          <a:p>
            <a:pPr eaLnBrk="1" hangingPunct="1">
              <a:buFont typeface="Wingdings" pitchFamily="2" charset="2"/>
              <a:buChar char="§"/>
              <a:defRPr/>
            </a:pPr>
            <a:r>
              <a:rPr lang="es-ES" sz="1900" dirty="0" smtClean="0"/>
              <a:t>Hipotensión </a:t>
            </a:r>
          </a:p>
          <a:p>
            <a:pPr eaLnBrk="1" hangingPunct="1">
              <a:buFont typeface="Wingdings" pitchFamily="2" charset="2"/>
              <a:buChar char="§"/>
              <a:defRPr/>
            </a:pPr>
            <a:r>
              <a:rPr lang="es-ES" sz="1900" dirty="0" smtClean="0"/>
              <a:t>Insuficiencia respiratoria aguda</a:t>
            </a:r>
          </a:p>
          <a:p>
            <a:pPr eaLnBrk="1" hangingPunct="1">
              <a:buFont typeface="Wingdings" pitchFamily="2" charset="2"/>
              <a:buChar char="§"/>
              <a:defRPr/>
            </a:pPr>
            <a:r>
              <a:rPr lang="es-ES" sz="1900" dirty="0" smtClean="0"/>
              <a:t>Insuficiencia respiratoria</a:t>
            </a:r>
          </a:p>
          <a:p>
            <a:pPr eaLnBrk="1" hangingPunct="1">
              <a:buFont typeface="Wingdings" pitchFamily="2" charset="2"/>
              <a:buChar char="§"/>
              <a:defRPr/>
            </a:pPr>
            <a:r>
              <a:rPr lang="es-ES" sz="1900" dirty="0" smtClean="0"/>
              <a:t>Insuficiencia respiratoria del </a:t>
            </a:r>
          </a:p>
          <a:p>
            <a:pPr eaLnBrk="1" hangingPunct="1">
              <a:buFont typeface="Wingdings" pitchFamily="2" charset="2"/>
              <a:buChar char="§"/>
              <a:defRPr/>
            </a:pPr>
            <a:r>
              <a:rPr lang="es-ES" sz="1900" dirty="0" smtClean="0"/>
              <a:t>Síntomas y signos y resultados de </a:t>
            </a:r>
            <a:r>
              <a:rPr lang="es-ES" sz="1900" dirty="0" err="1" smtClean="0"/>
              <a:t>Lab</a:t>
            </a:r>
            <a:r>
              <a:rPr lang="es-ES" sz="1900" dirty="0" smtClean="0"/>
              <a:t>. (R00-R94,  R96-R99)</a:t>
            </a:r>
          </a:p>
          <a:p>
            <a:pPr eaLnBrk="1" hangingPunct="1">
              <a:buFont typeface="Wingdings" pitchFamily="2" charset="2"/>
              <a:buChar char="§"/>
              <a:defRPr/>
            </a:pPr>
            <a:r>
              <a:rPr lang="es-ES" sz="1900" dirty="0" smtClean="0"/>
              <a:t>Parasitemia</a:t>
            </a:r>
          </a:p>
          <a:p>
            <a:pPr eaLnBrk="1" hangingPunct="1">
              <a:buFont typeface="Wingdings" pitchFamily="2" charset="2"/>
              <a:buChar char="§"/>
              <a:defRPr/>
            </a:pPr>
            <a:r>
              <a:rPr lang="es-ES" sz="1900" dirty="0" smtClean="0"/>
              <a:t>trombocitopenia</a:t>
            </a:r>
          </a:p>
        </p:txBody>
      </p:sp>
      <p:sp>
        <p:nvSpPr>
          <p:cNvPr id="7" name="2 Marcador de contenido"/>
          <p:cNvSpPr txBox="1">
            <a:spLocks/>
          </p:cNvSpPr>
          <p:nvPr/>
        </p:nvSpPr>
        <p:spPr bwMode="auto">
          <a:xfrm>
            <a:off x="4787900" y="1268759"/>
            <a:ext cx="4043363" cy="4089053"/>
          </a:xfrm>
          <a:prstGeom prst="rect">
            <a:avLst/>
          </a:prstGeom>
          <a:noFill/>
          <a:ln w="9525">
            <a:solidFill>
              <a:schemeClr val="accent1">
                <a:lumMod val="50000"/>
              </a:schemeClr>
            </a:solidFill>
            <a:miter lim="800000"/>
            <a:headEnd/>
            <a:tailEnd/>
          </a:ln>
        </p:spPr>
        <p:txBody>
          <a:bodyPr/>
          <a:lstStyle/>
          <a:p>
            <a:pPr marL="342900" indent="-342900" eaLnBrk="0" hangingPunct="0">
              <a:spcBef>
                <a:spcPct val="20000"/>
              </a:spcBef>
              <a:buFont typeface="Wingdings" pitchFamily="2" charset="2"/>
              <a:buChar char="§"/>
              <a:defRPr/>
            </a:pPr>
            <a:endParaRPr lang="es-ES" dirty="0"/>
          </a:p>
          <a:p>
            <a:pPr marL="342900" indent="-342900" eaLnBrk="0" hangingPunct="0">
              <a:spcBef>
                <a:spcPct val="20000"/>
              </a:spcBef>
              <a:buFont typeface="Wingdings" pitchFamily="2" charset="2"/>
              <a:buChar char="§"/>
              <a:defRPr/>
            </a:pPr>
            <a:r>
              <a:rPr lang="es-ES" sz="1900" dirty="0">
                <a:latin typeface="Arial" pitchFamily="34" charset="0"/>
                <a:cs typeface="Arial" pitchFamily="34" charset="0"/>
              </a:rPr>
              <a:t>Hemorragia digestiva</a:t>
            </a:r>
          </a:p>
          <a:p>
            <a:pPr marL="342900" indent="-342900" eaLnBrk="0" hangingPunct="0">
              <a:spcBef>
                <a:spcPct val="20000"/>
              </a:spcBef>
              <a:buFont typeface="Wingdings" pitchFamily="2" charset="2"/>
              <a:buChar char="§"/>
              <a:defRPr/>
            </a:pPr>
            <a:r>
              <a:rPr lang="es-ES" sz="1900" kern="0" dirty="0">
                <a:latin typeface="Arial" pitchFamily="34" charset="0"/>
                <a:cs typeface="Arial" pitchFamily="34" charset="0"/>
              </a:rPr>
              <a:t>Hemorragia abdominal </a:t>
            </a:r>
          </a:p>
          <a:p>
            <a:pPr marL="342900" indent="-342900" eaLnBrk="0" hangingPunct="0">
              <a:spcBef>
                <a:spcPct val="20000"/>
              </a:spcBef>
              <a:buFont typeface="Wingdings" pitchFamily="2" charset="2"/>
              <a:buChar char="§"/>
              <a:defRPr/>
            </a:pPr>
            <a:r>
              <a:rPr lang="es-ES" sz="1900" kern="0" dirty="0">
                <a:latin typeface="Arial" pitchFamily="34" charset="0"/>
                <a:cs typeface="Arial" pitchFamily="34" charset="0"/>
              </a:rPr>
              <a:t>Anoxia </a:t>
            </a:r>
          </a:p>
          <a:p>
            <a:pPr marL="342900" indent="-342900" eaLnBrk="0" hangingPunct="0">
              <a:spcBef>
                <a:spcPct val="20000"/>
              </a:spcBef>
              <a:buFont typeface="Wingdings" pitchFamily="2" charset="2"/>
              <a:buChar char="§"/>
              <a:defRPr/>
            </a:pPr>
            <a:r>
              <a:rPr lang="es-ES" sz="1900" kern="0" dirty="0">
                <a:latin typeface="Arial" pitchFamily="34" charset="0"/>
                <a:cs typeface="Arial" pitchFamily="34" charset="0"/>
              </a:rPr>
              <a:t>Anemia </a:t>
            </a:r>
          </a:p>
          <a:p>
            <a:pPr marL="342900" indent="-342900" eaLnBrk="0" hangingPunct="0">
              <a:spcBef>
                <a:spcPct val="20000"/>
              </a:spcBef>
              <a:buFont typeface="Wingdings" pitchFamily="2" charset="2"/>
              <a:buChar char="§"/>
              <a:defRPr/>
            </a:pPr>
            <a:r>
              <a:rPr lang="es-ES" sz="1900" kern="0" dirty="0">
                <a:latin typeface="Arial" pitchFamily="34" charset="0"/>
                <a:cs typeface="Arial" pitchFamily="34" charset="0"/>
              </a:rPr>
              <a:t>Carcinomatosis </a:t>
            </a:r>
          </a:p>
          <a:p>
            <a:pPr marL="342900" indent="-342900" eaLnBrk="0" hangingPunct="0">
              <a:spcBef>
                <a:spcPct val="20000"/>
              </a:spcBef>
              <a:buFont typeface="Wingdings" pitchFamily="2" charset="2"/>
              <a:buChar char="§"/>
              <a:defRPr/>
            </a:pPr>
            <a:r>
              <a:rPr lang="es-ES" sz="1900" kern="0" dirty="0">
                <a:latin typeface="Arial" pitchFamily="34" charset="0"/>
                <a:cs typeface="Arial" pitchFamily="34" charset="0"/>
              </a:rPr>
              <a:t>Convulsiones </a:t>
            </a:r>
          </a:p>
          <a:p>
            <a:pPr marL="342900" indent="-342900" eaLnBrk="0" hangingPunct="0">
              <a:spcBef>
                <a:spcPct val="20000"/>
              </a:spcBef>
              <a:buFont typeface="Wingdings" pitchFamily="2" charset="2"/>
              <a:buChar char="§"/>
              <a:defRPr/>
            </a:pPr>
            <a:r>
              <a:rPr lang="es-ES" sz="1900" kern="0" dirty="0">
                <a:latin typeface="Arial" pitchFamily="34" charset="0"/>
                <a:cs typeface="Arial" pitchFamily="34" charset="0"/>
              </a:rPr>
              <a:t>Tumor (no tipo ni lugar) </a:t>
            </a:r>
          </a:p>
          <a:p>
            <a:pPr marL="342900" indent="-342900" eaLnBrk="0" hangingPunct="0">
              <a:spcBef>
                <a:spcPct val="20000"/>
              </a:spcBef>
              <a:buFont typeface="Wingdings" pitchFamily="2" charset="2"/>
              <a:buChar char="§"/>
              <a:defRPr/>
            </a:pPr>
            <a:r>
              <a:rPr lang="es-ES" sz="1900" kern="0" dirty="0">
                <a:latin typeface="Arial" pitchFamily="34" charset="0"/>
                <a:cs typeface="Arial" pitchFamily="34" charset="0"/>
              </a:rPr>
              <a:t>Malformación congénita sin esp. </a:t>
            </a:r>
          </a:p>
          <a:p>
            <a:pPr marL="342900" indent="-342900" eaLnBrk="0" hangingPunct="0">
              <a:spcBef>
                <a:spcPct val="20000"/>
              </a:spcBef>
              <a:buFont typeface="Wingdings" pitchFamily="2" charset="2"/>
              <a:buChar char="§"/>
              <a:defRPr/>
            </a:pPr>
            <a:r>
              <a:rPr lang="es-ES" sz="1900" kern="0" dirty="0">
                <a:latin typeface="Arial" pitchFamily="34" charset="0"/>
                <a:cs typeface="Arial" pitchFamily="34" charset="0"/>
              </a:rPr>
              <a:t>Hepatitis sin clasificar </a:t>
            </a:r>
            <a:endParaRPr lang="es-ES" sz="1900" kern="0" dirty="0" smtClean="0">
              <a:latin typeface="Arial" pitchFamily="34" charset="0"/>
              <a:cs typeface="Arial" pitchFamily="34" charset="0"/>
            </a:endParaRPr>
          </a:p>
          <a:p>
            <a:pPr marL="342900" indent="-342900" eaLnBrk="0" hangingPunct="0">
              <a:spcBef>
                <a:spcPct val="20000"/>
              </a:spcBef>
              <a:buFont typeface="Wingdings" pitchFamily="2" charset="2"/>
              <a:buChar char="§"/>
              <a:defRPr/>
            </a:pPr>
            <a:r>
              <a:rPr lang="es-ES" sz="1900" kern="0" dirty="0" smtClean="0">
                <a:latin typeface="Arial" pitchFamily="34" charset="0"/>
                <a:cs typeface="Arial" pitchFamily="34" charset="0"/>
              </a:rPr>
              <a:t>Insuficiencia cardiaca</a:t>
            </a:r>
          </a:p>
          <a:p>
            <a:pPr marL="342900" indent="-342900" eaLnBrk="0" hangingPunct="0">
              <a:spcBef>
                <a:spcPct val="20000"/>
              </a:spcBef>
              <a:buFontTx/>
              <a:buChar char="•"/>
              <a:defRPr/>
            </a:pPr>
            <a:endParaRPr lang="es-ES" sz="3200" kern="0" dirty="0">
              <a:latin typeface="+mn-lt"/>
            </a:endParaRPr>
          </a:p>
        </p:txBody>
      </p:sp>
      <p:sp>
        <p:nvSpPr>
          <p:cNvPr id="57348" name="7 CuadroTexto"/>
          <p:cNvSpPr txBox="1">
            <a:spLocks noChangeArrowheads="1"/>
          </p:cNvSpPr>
          <p:nvPr/>
        </p:nvSpPr>
        <p:spPr bwMode="auto">
          <a:xfrm>
            <a:off x="323529" y="782083"/>
            <a:ext cx="4176464" cy="338554"/>
          </a:xfrm>
          <a:prstGeom prst="rect">
            <a:avLst/>
          </a:prstGeom>
          <a:noFill/>
          <a:ln w="9525">
            <a:noFill/>
            <a:miter lim="800000"/>
            <a:headEnd/>
            <a:tailEnd/>
          </a:ln>
        </p:spPr>
        <p:txBody>
          <a:bodyPr wrap="square">
            <a:spAutoFit/>
          </a:bodyPr>
          <a:lstStyle/>
          <a:p>
            <a:pPr algn="ctr">
              <a:defRPr/>
            </a:pPr>
            <a:r>
              <a:rPr lang="es-ES" sz="1600" b="1" dirty="0">
                <a:solidFill>
                  <a:srgbClr val="0070C0"/>
                </a:solidFill>
                <a:latin typeface="Arial" pitchFamily="34" charset="0"/>
                <a:cs typeface="Arial" pitchFamily="34" charset="0"/>
              </a:rPr>
              <a:t>CAUSAS MAL DEFINIDAS</a:t>
            </a:r>
          </a:p>
        </p:txBody>
      </p:sp>
      <p:sp>
        <p:nvSpPr>
          <p:cNvPr id="2" name="1 CuadroTexto"/>
          <p:cNvSpPr txBox="1"/>
          <p:nvPr/>
        </p:nvSpPr>
        <p:spPr>
          <a:xfrm>
            <a:off x="4932040" y="782083"/>
            <a:ext cx="3744416" cy="338554"/>
          </a:xfrm>
          <a:prstGeom prst="rect">
            <a:avLst/>
          </a:prstGeom>
          <a:noFill/>
        </p:spPr>
        <p:txBody>
          <a:bodyPr wrap="square" rtlCol="0">
            <a:spAutoFit/>
          </a:bodyPr>
          <a:lstStyle/>
          <a:p>
            <a:pPr algn="ctr"/>
            <a:r>
              <a:rPr lang="es-CO" sz="1600" b="1" dirty="0" smtClean="0">
                <a:solidFill>
                  <a:srgbClr val="0070C0"/>
                </a:solidFill>
              </a:rPr>
              <a:t>NO SON BUENAS CAUSAS </a:t>
            </a:r>
            <a:endParaRPr lang="es-CO" sz="1600" b="1" dirty="0">
              <a:solidFill>
                <a:srgbClr val="0070C0"/>
              </a:solidFill>
            </a:endParaRPr>
          </a:p>
        </p:txBody>
      </p:sp>
    </p:spTree>
    <p:extLst>
      <p:ext uri="{BB962C8B-B14F-4D97-AF65-F5344CB8AC3E}">
        <p14:creationId xmlns="" xmlns:p14="http://schemas.microsoft.com/office/powerpoint/2010/main" val="30930123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1000125" y="1574800"/>
            <a:ext cx="7696200" cy="4640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3071813"/>
            <a:ext cx="381635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C00000"/>
                </a:solidFill>
                <a:latin typeface="Tahoma" pitchFamily="34" charset="0"/>
              </a:rPr>
              <a:t>Paro cardiorespiratorio</a:t>
            </a:r>
            <a:endParaRPr lang="es-ES" sz="2000">
              <a:solidFill>
                <a:srgbClr val="C00000"/>
              </a:solidFill>
              <a:latin typeface="Tahoma" pitchFamily="34" charset="0"/>
            </a:endParaRPr>
          </a:p>
        </p:txBody>
      </p:sp>
      <p:sp>
        <p:nvSpPr>
          <p:cNvPr id="111620" name="Rectangle 4"/>
          <p:cNvSpPr>
            <a:spLocks noChangeArrowheads="1"/>
          </p:cNvSpPr>
          <p:nvPr/>
        </p:nvSpPr>
        <p:spPr bwMode="auto">
          <a:xfrm>
            <a:off x="3200400" y="2997200"/>
            <a:ext cx="381952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endParaRPr lang="es-ES" sz="2000">
              <a:solidFill>
                <a:srgbClr val="0070C0"/>
              </a:solidFill>
              <a:latin typeface="Tahoma" pitchFamily="34" charset="0"/>
            </a:endParaRPr>
          </a:p>
        </p:txBody>
      </p:sp>
      <p:sp>
        <p:nvSpPr>
          <p:cNvPr id="111621" name="Rectangle 5"/>
          <p:cNvSpPr>
            <a:spLocks noChangeArrowheads="1"/>
          </p:cNvSpPr>
          <p:nvPr/>
        </p:nvSpPr>
        <p:spPr bwMode="auto">
          <a:xfrm>
            <a:off x="3419475" y="3500438"/>
            <a:ext cx="367347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endParaRPr lang="es-ES" sz="2000">
              <a:solidFill>
                <a:srgbClr val="0070C0"/>
              </a:solidFill>
              <a:latin typeface="Tahoma" pitchFamily="34" charset="0"/>
            </a:endParaRPr>
          </a:p>
        </p:txBody>
      </p:sp>
      <p:sp>
        <p:nvSpPr>
          <p:cNvPr id="58374" name="5 CuadroTexto"/>
          <p:cNvSpPr txBox="1">
            <a:spLocks noChangeArrowheads="1"/>
          </p:cNvSpPr>
          <p:nvPr/>
        </p:nvSpPr>
        <p:spPr bwMode="auto">
          <a:xfrm>
            <a:off x="2214563" y="1000125"/>
            <a:ext cx="5357812"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b="1">
                <a:solidFill>
                  <a:srgbClr val="C00000"/>
                </a:solidFill>
              </a:rPr>
              <a:t>MAL DILIGENCIADO</a:t>
            </a:r>
          </a:p>
        </p:txBody>
      </p:sp>
      <p:sp>
        <p:nvSpPr>
          <p:cNvPr id="7" name="Rectangle 3"/>
          <p:cNvSpPr>
            <a:spLocks noChangeArrowheads="1"/>
          </p:cNvSpPr>
          <p:nvPr/>
        </p:nvSpPr>
        <p:spPr bwMode="auto">
          <a:xfrm>
            <a:off x="3284538" y="3573463"/>
            <a:ext cx="2439987"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C00000"/>
                </a:solidFill>
                <a:latin typeface="Tahoma" pitchFamily="34" charset="0"/>
              </a:rPr>
              <a:t>carcinomatosis</a:t>
            </a:r>
            <a:endParaRPr lang="es-ES" sz="2000">
              <a:solidFill>
                <a:srgbClr val="C00000"/>
              </a:solidFill>
              <a:latin typeface="Tahoma" pitchFamily="34" charset="0"/>
            </a:endParaRPr>
          </a:p>
        </p:txBody>
      </p:sp>
    </p:spTree>
    <p:extLst>
      <p:ext uri="{BB962C8B-B14F-4D97-AF65-F5344CB8AC3E}">
        <p14:creationId xmlns="" xmlns:p14="http://schemas.microsoft.com/office/powerpoint/2010/main" val="8454823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20"/>
                                        </p:tgtEl>
                                        <p:attrNameLst>
                                          <p:attrName>style.visibility</p:attrName>
                                        </p:attrNameLst>
                                      </p:cBhvr>
                                      <p:to>
                                        <p:strVal val="visible"/>
                                      </p:to>
                                    </p:set>
                                    <p:anim calcmode="lin" valueType="num">
                                      <p:cBhvr additive="base">
                                        <p:cTn id="13" dur="500" fill="hold"/>
                                        <p:tgtEl>
                                          <p:spTgt spid="111620"/>
                                        </p:tgtEl>
                                        <p:attrNameLst>
                                          <p:attrName>ppt_x</p:attrName>
                                        </p:attrNameLst>
                                      </p:cBhvr>
                                      <p:tavLst>
                                        <p:tav tm="0">
                                          <p:val>
                                            <p:strVal val="0-#ppt_w/2"/>
                                          </p:val>
                                        </p:tav>
                                        <p:tav tm="100000">
                                          <p:val>
                                            <p:strVal val="#ppt_x"/>
                                          </p:val>
                                        </p:tav>
                                      </p:tavLst>
                                    </p:anim>
                                    <p:anim calcmode="lin" valueType="num">
                                      <p:cBhvr additive="base">
                                        <p:cTn id="14"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iterate type="wd">
                                    <p:tmPct val="100000"/>
                                  </p:iterate>
                                  <p:childTnLst>
                                    <p:set>
                                      <p:cBhvr>
                                        <p:cTn id="18" dur="1" fill="hold">
                                          <p:stCondLst>
                                            <p:cond delay="0"/>
                                          </p:stCondLst>
                                        </p:cTn>
                                        <p:tgtEl>
                                          <p:spTgt spid="111621"/>
                                        </p:tgtEl>
                                        <p:attrNameLst>
                                          <p:attrName>style.visibility</p:attrName>
                                        </p:attrNameLst>
                                      </p:cBhvr>
                                      <p:to>
                                        <p:strVal val="visible"/>
                                      </p:to>
                                    </p:set>
                                    <p:anim calcmode="lin" valueType="num">
                                      <p:cBhvr additive="base">
                                        <p:cTn id="19" dur="300" fill="hold"/>
                                        <p:tgtEl>
                                          <p:spTgt spid="111621"/>
                                        </p:tgtEl>
                                        <p:attrNameLst>
                                          <p:attrName>ppt_x</p:attrName>
                                        </p:attrNameLst>
                                      </p:cBhvr>
                                      <p:tavLst>
                                        <p:tav tm="0">
                                          <p:val>
                                            <p:strVal val="#ppt_x"/>
                                          </p:val>
                                        </p:tav>
                                        <p:tav tm="100000">
                                          <p:val>
                                            <p:strVal val="#ppt_x"/>
                                          </p:val>
                                        </p:tav>
                                      </p:tavLst>
                                    </p:anim>
                                    <p:anim calcmode="lin" valueType="num">
                                      <p:cBhvr additive="base">
                                        <p:cTn id="20"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P spid="111620" grpId="0" autoUpdateAnimBg="0"/>
      <p:bldP spid="111621" grpId="0" autoUpdateAnimBg="0"/>
      <p:bldP spid="7" grpId="0"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1000125" y="1574800"/>
            <a:ext cx="7696200" cy="4640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3071813"/>
            <a:ext cx="381635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C00000"/>
                </a:solidFill>
                <a:latin typeface="Tahoma" pitchFamily="34" charset="0"/>
              </a:rPr>
              <a:t> hipoxia</a:t>
            </a:r>
            <a:endParaRPr lang="es-ES" sz="2000">
              <a:solidFill>
                <a:srgbClr val="C00000"/>
              </a:solidFill>
              <a:latin typeface="Tahoma" pitchFamily="34" charset="0"/>
            </a:endParaRPr>
          </a:p>
        </p:txBody>
      </p:sp>
      <p:sp>
        <p:nvSpPr>
          <p:cNvPr id="111620" name="Rectangle 4"/>
          <p:cNvSpPr>
            <a:spLocks noChangeArrowheads="1"/>
          </p:cNvSpPr>
          <p:nvPr/>
        </p:nvSpPr>
        <p:spPr bwMode="auto">
          <a:xfrm>
            <a:off x="3200400" y="2997200"/>
            <a:ext cx="381952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endParaRPr lang="es-ES" sz="2000">
              <a:solidFill>
                <a:srgbClr val="0070C0"/>
              </a:solidFill>
              <a:latin typeface="Tahoma" pitchFamily="34" charset="0"/>
            </a:endParaRPr>
          </a:p>
        </p:txBody>
      </p:sp>
      <p:sp>
        <p:nvSpPr>
          <p:cNvPr id="111621" name="Rectangle 5"/>
          <p:cNvSpPr>
            <a:spLocks noChangeArrowheads="1"/>
          </p:cNvSpPr>
          <p:nvPr/>
        </p:nvSpPr>
        <p:spPr bwMode="auto">
          <a:xfrm>
            <a:off x="3419475" y="3500438"/>
            <a:ext cx="367347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endParaRPr lang="es-ES" sz="2000">
              <a:solidFill>
                <a:srgbClr val="0070C0"/>
              </a:solidFill>
              <a:latin typeface="Tahoma" pitchFamily="34" charset="0"/>
            </a:endParaRPr>
          </a:p>
        </p:txBody>
      </p:sp>
      <p:sp>
        <p:nvSpPr>
          <p:cNvPr id="59398" name="5 CuadroTexto"/>
          <p:cNvSpPr txBox="1">
            <a:spLocks noChangeArrowheads="1"/>
          </p:cNvSpPr>
          <p:nvPr/>
        </p:nvSpPr>
        <p:spPr bwMode="auto">
          <a:xfrm>
            <a:off x="2214563" y="1000125"/>
            <a:ext cx="5357812"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b="1">
                <a:solidFill>
                  <a:srgbClr val="C00000"/>
                </a:solidFill>
              </a:rPr>
              <a:t>MAL DILIGENCIADO</a:t>
            </a:r>
          </a:p>
        </p:txBody>
      </p:sp>
      <p:sp>
        <p:nvSpPr>
          <p:cNvPr id="7" name="Rectangle 3"/>
          <p:cNvSpPr>
            <a:spLocks noChangeArrowheads="1"/>
          </p:cNvSpPr>
          <p:nvPr/>
        </p:nvSpPr>
        <p:spPr bwMode="auto">
          <a:xfrm>
            <a:off x="3284538" y="3429000"/>
            <a:ext cx="381635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dirty="0">
                <a:solidFill>
                  <a:srgbClr val="C00000"/>
                </a:solidFill>
                <a:latin typeface="Tahoma" pitchFamily="34" charset="0"/>
              </a:rPr>
              <a:t>Falla multisistemica</a:t>
            </a:r>
            <a:endParaRPr lang="es-ES" sz="2000" dirty="0">
              <a:solidFill>
                <a:srgbClr val="C00000"/>
              </a:solidFill>
              <a:latin typeface="Tahoma" pitchFamily="34" charset="0"/>
            </a:endParaRPr>
          </a:p>
        </p:txBody>
      </p:sp>
    </p:spTree>
    <p:extLst>
      <p:ext uri="{BB962C8B-B14F-4D97-AF65-F5344CB8AC3E}">
        <p14:creationId xmlns="" xmlns:p14="http://schemas.microsoft.com/office/powerpoint/2010/main" val="32392801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20"/>
                                        </p:tgtEl>
                                        <p:attrNameLst>
                                          <p:attrName>style.visibility</p:attrName>
                                        </p:attrNameLst>
                                      </p:cBhvr>
                                      <p:to>
                                        <p:strVal val="visible"/>
                                      </p:to>
                                    </p:set>
                                    <p:anim calcmode="lin" valueType="num">
                                      <p:cBhvr additive="base">
                                        <p:cTn id="13" dur="500" fill="hold"/>
                                        <p:tgtEl>
                                          <p:spTgt spid="111620"/>
                                        </p:tgtEl>
                                        <p:attrNameLst>
                                          <p:attrName>ppt_x</p:attrName>
                                        </p:attrNameLst>
                                      </p:cBhvr>
                                      <p:tavLst>
                                        <p:tav tm="0">
                                          <p:val>
                                            <p:strVal val="0-#ppt_w/2"/>
                                          </p:val>
                                        </p:tav>
                                        <p:tav tm="100000">
                                          <p:val>
                                            <p:strVal val="#ppt_x"/>
                                          </p:val>
                                        </p:tav>
                                      </p:tavLst>
                                    </p:anim>
                                    <p:anim calcmode="lin" valueType="num">
                                      <p:cBhvr additive="base">
                                        <p:cTn id="14"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iterate type="wd">
                                    <p:tmPct val="100000"/>
                                  </p:iterate>
                                  <p:childTnLst>
                                    <p:set>
                                      <p:cBhvr>
                                        <p:cTn id="18" dur="1" fill="hold">
                                          <p:stCondLst>
                                            <p:cond delay="0"/>
                                          </p:stCondLst>
                                        </p:cTn>
                                        <p:tgtEl>
                                          <p:spTgt spid="111621"/>
                                        </p:tgtEl>
                                        <p:attrNameLst>
                                          <p:attrName>style.visibility</p:attrName>
                                        </p:attrNameLst>
                                      </p:cBhvr>
                                      <p:to>
                                        <p:strVal val="visible"/>
                                      </p:to>
                                    </p:set>
                                    <p:anim calcmode="lin" valueType="num">
                                      <p:cBhvr additive="base">
                                        <p:cTn id="19" dur="300" fill="hold"/>
                                        <p:tgtEl>
                                          <p:spTgt spid="111621"/>
                                        </p:tgtEl>
                                        <p:attrNameLst>
                                          <p:attrName>ppt_x</p:attrName>
                                        </p:attrNameLst>
                                      </p:cBhvr>
                                      <p:tavLst>
                                        <p:tav tm="0">
                                          <p:val>
                                            <p:strVal val="#ppt_x"/>
                                          </p:val>
                                        </p:tav>
                                        <p:tav tm="100000">
                                          <p:val>
                                            <p:strVal val="#ppt_x"/>
                                          </p:val>
                                        </p:tav>
                                      </p:tavLst>
                                    </p:anim>
                                    <p:anim calcmode="lin" valueType="num">
                                      <p:cBhvr additive="base">
                                        <p:cTn id="20"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P spid="111620" grpId="0" autoUpdateAnimBg="0"/>
      <p:bldP spid="111621" grpId="0" autoUpdateAnimBg="0"/>
      <p:bldP spid="7"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1000125" y="1574800"/>
            <a:ext cx="7696200" cy="4640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3071813"/>
            <a:ext cx="381635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C00000"/>
                </a:solidFill>
                <a:latin typeface="Tahoma" pitchFamily="34" charset="0"/>
              </a:rPr>
              <a:t>hipotensión</a:t>
            </a:r>
            <a:endParaRPr lang="es-ES" sz="2000">
              <a:solidFill>
                <a:srgbClr val="C00000"/>
              </a:solidFill>
              <a:latin typeface="Tahoma" pitchFamily="34" charset="0"/>
            </a:endParaRPr>
          </a:p>
        </p:txBody>
      </p:sp>
      <p:sp>
        <p:nvSpPr>
          <p:cNvPr id="111620" name="Rectangle 4"/>
          <p:cNvSpPr>
            <a:spLocks noChangeArrowheads="1"/>
          </p:cNvSpPr>
          <p:nvPr/>
        </p:nvSpPr>
        <p:spPr bwMode="auto">
          <a:xfrm>
            <a:off x="3200400" y="2997200"/>
            <a:ext cx="381952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endParaRPr lang="es-ES" sz="2000">
              <a:solidFill>
                <a:srgbClr val="0070C0"/>
              </a:solidFill>
              <a:latin typeface="Tahoma" pitchFamily="34" charset="0"/>
            </a:endParaRPr>
          </a:p>
        </p:txBody>
      </p:sp>
      <p:sp>
        <p:nvSpPr>
          <p:cNvPr id="111621" name="Rectangle 5"/>
          <p:cNvSpPr>
            <a:spLocks noChangeArrowheads="1"/>
          </p:cNvSpPr>
          <p:nvPr/>
        </p:nvSpPr>
        <p:spPr bwMode="auto">
          <a:xfrm>
            <a:off x="3419475" y="3500438"/>
            <a:ext cx="367347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endParaRPr lang="es-ES" sz="2000">
              <a:solidFill>
                <a:srgbClr val="0070C0"/>
              </a:solidFill>
              <a:latin typeface="Tahoma" pitchFamily="34" charset="0"/>
            </a:endParaRPr>
          </a:p>
        </p:txBody>
      </p:sp>
      <p:sp>
        <p:nvSpPr>
          <p:cNvPr id="60422" name="5 CuadroTexto"/>
          <p:cNvSpPr txBox="1">
            <a:spLocks noChangeArrowheads="1"/>
          </p:cNvSpPr>
          <p:nvPr/>
        </p:nvSpPr>
        <p:spPr bwMode="auto">
          <a:xfrm>
            <a:off x="2214563" y="1000125"/>
            <a:ext cx="5357812"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b="1">
                <a:solidFill>
                  <a:srgbClr val="C00000"/>
                </a:solidFill>
              </a:rPr>
              <a:t>MAL DILIGENCIADO</a:t>
            </a:r>
          </a:p>
        </p:txBody>
      </p:sp>
    </p:spTree>
    <p:extLst>
      <p:ext uri="{BB962C8B-B14F-4D97-AF65-F5344CB8AC3E}">
        <p14:creationId xmlns="" xmlns:p14="http://schemas.microsoft.com/office/powerpoint/2010/main" val="37036290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20"/>
                                        </p:tgtEl>
                                        <p:attrNameLst>
                                          <p:attrName>style.visibility</p:attrName>
                                        </p:attrNameLst>
                                      </p:cBhvr>
                                      <p:to>
                                        <p:strVal val="visible"/>
                                      </p:to>
                                    </p:set>
                                    <p:anim calcmode="lin" valueType="num">
                                      <p:cBhvr additive="base">
                                        <p:cTn id="13" dur="500" fill="hold"/>
                                        <p:tgtEl>
                                          <p:spTgt spid="111620"/>
                                        </p:tgtEl>
                                        <p:attrNameLst>
                                          <p:attrName>ppt_x</p:attrName>
                                        </p:attrNameLst>
                                      </p:cBhvr>
                                      <p:tavLst>
                                        <p:tav tm="0">
                                          <p:val>
                                            <p:strVal val="0-#ppt_w/2"/>
                                          </p:val>
                                        </p:tav>
                                        <p:tav tm="100000">
                                          <p:val>
                                            <p:strVal val="#ppt_x"/>
                                          </p:val>
                                        </p:tav>
                                      </p:tavLst>
                                    </p:anim>
                                    <p:anim calcmode="lin" valueType="num">
                                      <p:cBhvr additive="base">
                                        <p:cTn id="14"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iterate type="wd">
                                    <p:tmPct val="100000"/>
                                  </p:iterate>
                                  <p:childTnLst>
                                    <p:set>
                                      <p:cBhvr>
                                        <p:cTn id="18" dur="1" fill="hold">
                                          <p:stCondLst>
                                            <p:cond delay="0"/>
                                          </p:stCondLst>
                                        </p:cTn>
                                        <p:tgtEl>
                                          <p:spTgt spid="111621"/>
                                        </p:tgtEl>
                                        <p:attrNameLst>
                                          <p:attrName>style.visibility</p:attrName>
                                        </p:attrNameLst>
                                      </p:cBhvr>
                                      <p:to>
                                        <p:strVal val="visible"/>
                                      </p:to>
                                    </p:set>
                                    <p:anim calcmode="lin" valueType="num">
                                      <p:cBhvr additive="base">
                                        <p:cTn id="19" dur="300" fill="hold"/>
                                        <p:tgtEl>
                                          <p:spTgt spid="111621"/>
                                        </p:tgtEl>
                                        <p:attrNameLst>
                                          <p:attrName>ppt_x</p:attrName>
                                        </p:attrNameLst>
                                      </p:cBhvr>
                                      <p:tavLst>
                                        <p:tav tm="0">
                                          <p:val>
                                            <p:strVal val="#ppt_x"/>
                                          </p:val>
                                        </p:tav>
                                        <p:tav tm="100000">
                                          <p:val>
                                            <p:strVal val="#ppt_x"/>
                                          </p:val>
                                        </p:tav>
                                      </p:tavLst>
                                    </p:anim>
                                    <p:anim calcmode="lin" valueType="num">
                                      <p:cBhvr additive="base">
                                        <p:cTn id="20"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P spid="111620" grpId="0" autoUpdateAnimBg="0"/>
      <p:bldP spid="111621"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1000125" y="1574800"/>
            <a:ext cx="7696200" cy="4640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3071813"/>
            <a:ext cx="381635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C00000"/>
                </a:solidFill>
                <a:latin typeface="Tahoma" pitchFamily="34" charset="0"/>
              </a:rPr>
              <a:t>Insuficiencia respiratoria</a:t>
            </a:r>
            <a:endParaRPr lang="es-ES" sz="2000">
              <a:solidFill>
                <a:srgbClr val="C00000"/>
              </a:solidFill>
              <a:latin typeface="Tahoma" pitchFamily="34" charset="0"/>
            </a:endParaRPr>
          </a:p>
        </p:txBody>
      </p:sp>
      <p:sp>
        <p:nvSpPr>
          <p:cNvPr id="111620" name="Rectangle 4"/>
          <p:cNvSpPr>
            <a:spLocks noChangeArrowheads="1"/>
          </p:cNvSpPr>
          <p:nvPr/>
        </p:nvSpPr>
        <p:spPr bwMode="auto">
          <a:xfrm>
            <a:off x="3200400" y="2997200"/>
            <a:ext cx="381952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endParaRPr lang="es-ES" sz="2000">
              <a:solidFill>
                <a:srgbClr val="0070C0"/>
              </a:solidFill>
              <a:latin typeface="Tahoma" pitchFamily="34" charset="0"/>
            </a:endParaRPr>
          </a:p>
        </p:txBody>
      </p:sp>
      <p:sp>
        <p:nvSpPr>
          <p:cNvPr id="111621" name="Rectangle 5"/>
          <p:cNvSpPr>
            <a:spLocks noChangeArrowheads="1"/>
          </p:cNvSpPr>
          <p:nvPr/>
        </p:nvSpPr>
        <p:spPr bwMode="auto">
          <a:xfrm>
            <a:off x="3419475" y="3500438"/>
            <a:ext cx="367347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endParaRPr lang="es-ES" sz="2000">
              <a:solidFill>
                <a:srgbClr val="0070C0"/>
              </a:solidFill>
              <a:latin typeface="Tahoma" pitchFamily="34" charset="0"/>
            </a:endParaRPr>
          </a:p>
        </p:txBody>
      </p:sp>
      <p:sp>
        <p:nvSpPr>
          <p:cNvPr id="61446" name="5 CuadroTexto"/>
          <p:cNvSpPr txBox="1">
            <a:spLocks noChangeArrowheads="1"/>
          </p:cNvSpPr>
          <p:nvPr/>
        </p:nvSpPr>
        <p:spPr bwMode="auto">
          <a:xfrm>
            <a:off x="2214563" y="1000125"/>
            <a:ext cx="5357812"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 b="1">
                <a:solidFill>
                  <a:srgbClr val="C00000"/>
                </a:solidFill>
              </a:rPr>
              <a:t>MAL DILIGENCIADO</a:t>
            </a:r>
          </a:p>
        </p:txBody>
      </p:sp>
      <p:sp>
        <p:nvSpPr>
          <p:cNvPr id="7" name="Rectangle 3"/>
          <p:cNvSpPr>
            <a:spLocks noChangeArrowheads="1"/>
          </p:cNvSpPr>
          <p:nvPr/>
        </p:nvSpPr>
        <p:spPr bwMode="auto">
          <a:xfrm>
            <a:off x="3284538" y="3573463"/>
            <a:ext cx="381635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C00000"/>
                </a:solidFill>
                <a:latin typeface="Tahoma" pitchFamily="34" charset="0"/>
              </a:rPr>
              <a:t>anemia</a:t>
            </a:r>
            <a:endParaRPr lang="es-ES" sz="2000">
              <a:solidFill>
                <a:srgbClr val="C00000"/>
              </a:solidFill>
              <a:latin typeface="Tahoma" pitchFamily="34" charset="0"/>
            </a:endParaRPr>
          </a:p>
        </p:txBody>
      </p:sp>
    </p:spTree>
    <p:extLst>
      <p:ext uri="{BB962C8B-B14F-4D97-AF65-F5344CB8AC3E}">
        <p14:creationId xmlns="" xmlns:p14="http://schemas.microsoft.com/office/powerpoint/2010/main" val="39021424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20"/>
                                        </p:tgtEl>
                                        <p:attrNameLst>
                                          <p:attrName>style.visibility</p:attrName>
                                        </p:attrNameLst>
                                      </p:cBhvr>
                                      <p:to>
                                        <p:strVal val="visible"/>
                                      </p:to>
                                    </p:set>
                                    <p:anim calcmode="lin" valueType="num">
                                      <p:cBhvr additive="base">
                                        <p:cTn id="13" dur="500" fill="hold"/>
                                        <p:tgtEl>
                                          <p:spTgt spid="111620"/>
                                        </p:tgtEl>
                                        <p:attrNameLst>
                                          <p:attrName>ppt_x</p:attrName>
                                        </p:attrNameLst>
                                      </p:cBhvr>
                                      <p:tavLst>
                                        <p:tav tm="0">
                                          <p:val>
                                            <p:strVal val="0-#ppt_w/2"/>
                                          </p:val>
                                        </p:tav>
                                        <p:tav tm="100000">
                                          <p:val>
                                            <p:strVal val="#ppt_x"/>
                                          </p:val>
                                        </p:tav>
                                      </p:tavLst>
                                    </p:anim>
                                    <p:anim calcmode="lin" valueType="num">
                                      <p:cBhvr additive="base">
                                        <p:cTn id="14"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iterate type="wd">
                                    <p:tmPct val="100000"/>
                                  </p:iterate>
                                  <p:childTnLst>
                                    <p:set>
                                      <p:cBhvr>
                                        <p:cTn id="18" dur="1" fill="hold">
                                          <p:stCondLst>
                                            <p:cond delay="0"/>
                                          </p:stCondLst>
                                        </p:cTn>
                                        <p:tgtEl>
                                          <p:spTgt spid="111621"/>
                                        </p:tgtEl>
                                        <p:attrNameLst>
                                          <p:attrName>style.visibility</p:attrName>
                                        </p:attrNameLst>
                                      </p:cBhvr>
                                      <p:to>
                                        <p:strVal val="visible"/>
                                      </p:to>
                                    </p:set>
                                    <p:anim calcmode="lin" valueType="num">
                                      <p:cBhvr additive="base">
                                        <p:cTn id="19" dur="300" fill="hold"/>
                                        <p:tgtEl>
                                          <p:spTgt spid="111621"/>
                                        </p:tgtEl>
                                        <p:attrNameLst>
                                          <p:attrName>ppt_x</p:attrName>
                                        </p:attrNameLst>
                                      </p:cBhvr>
                                      <p:tavLst>
                                        <p:tav tm="0">
                                          <p:val>
                                            <p:strVal val="#ppt_x"/>
                                          </p:val>
                                        </p:tav>
                                        <p:tav tm="100000">
                                          <p:val>
                                            <p:strVal val="#ppt_x"/>
                                          </p:val>
                                        </p:tav>
                                      </p:tavLst>
                                    </p:anim>
                                    <p:anim calcmode="lin" valueType="num">
                                      <p:cBhvr additive="base">
                                        <p:cTn id="20"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P spid="111620" grpId="0" autoUpdateAnimBg="0"/>
      <p:bldP spid="111621" grpId="0" autoUpdateAnimBg="0"/>
      <p:bldP spid="7"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611560" y="1574800"/>
            <a:ext cx="7696200" cy="4640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3071813"/>
            <a:ext cx="381635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endParaRPr lang="es-CO" sz="2000">
              <a:solidFill>
                <a:srgbClr val="C00000"/>
              </a:solidFill>
              <a:latin typeface="Tahoma" pitchFamily="34" charset="0"/>
            </a:endParaRPr>
          </a:p>
        </p:txBody>
      </p:sp>
      <p:sp>
        <p:nvSpPr>
          <p:cNvPr id="111620" name="Rectangle 4"/>
          <p:cNvSpPr>
            <a:spLocks noChangeArrowheads="1"/>
          </p:cNvSpPr>
          <p:nvPr/>
        </p:nvSpPr>
        <p:spPr bwMode="auto">
          <a:xfrm>
            <a:off x="3200400" y="2997200"/>
            <a:ext cx="3819525"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      </a:t>
            </a:r>
            <a:r>
              <a:rPr lang="es-CO" sz="2000" dirty="0" smtClean="0">
                <a:solidFill>
                  <a:schemeClr val="accent1">
                    <a:lumMod val="25000"/>
                  </a:schemeClr>
                </a:solidFill>
                <a:latin typeface="Tahoma" pitchFamily="34" charset="0"/>
              </a:rPr>
              <a:t>hemorragia cerebral</a:t>
            </a:r>
            <a:endParaRPr lang="es-ES" sz="2000" dirty="0">
              <a:solidFill>
                <a:schemeClr val="accent1">
                  <a:lumMod val="25000"/>
                </a:schemeClr>
              </a:solidFill>
              <a:latin typeface="Tahoma" pitchFamily="34" charset="0"/>
            </a:endParaRPr>
          </a:p>
        </p:txBody>
      </p:sp>
      <p:sp>
        <p:nvSpPr>
          <p:cNvPr id="111621" name="Rectangle 5"/>
          <p:cNvSpPr>
            <a:spLocks noChangeArrowheads="1"/>
          </p:cNvSpPr>
          <p:nvPr/>
        </p:nvSpPr>
        <p:spPr bwMode="auto">
          <a:xfrm>
            <a:off x="3419475" y="3500438"/>
            <a:ext cx="367347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endParaRPr lang="es-ES" sz="2000">
              <a:solidFill>
                <a:srgbClr val="0070C0"/>
              </a:solidFill>
              <a:latin typeface="Tahoma" pitchFamily="34" charset="0"/>
            </a:endParaRPr>
          </a:p>
        </p:txBody>
      </p:sp>
      <p:sp>
        <p:nvSpPr>
          <p:cNvPr id="63494" name="5 CuadroTexto"/>
          <p:cNvSpPr txBox="1">
            <a:spLocks noChangeArrowheads="1"/>
          </p:cNvSpPr>
          <p:nvPr/>
        </p:nvSpPr>
        <p:spPr bwMode="auto">
          <a:xfrm>
            <a:off x="2214563" y="1022350"/>
            <a:ext cx="5357812" cy="400050"/>
          </a:xfrm>
          <a:prstGeom prst="rect">
            <a:avLst/>
          </a:prstGeom>
          <a:noFill/>
          <a:ln w="9525">
            <a:noFill/>
            <a:miter lim="800000"/>
            <a:headEnd/>
            <a:tailEnd/>
          </a:ln>
        </p:spPr>
        <p:txBody>
          <a:bodyPr>
            <a:spAutoFit/>
          </a:bodyPr>
          <a:lstStyle/>
          <a:p>
            <a:pPr algn="ctr">
              <a:defRPr/>
            </a:pPr>
            <a:r>
              <a:rPr lang="es-ES" sz="2000" b="1" dirty="0" smtClean="0">
                <a:solidFill>
                  <a:schemeClr val="accent1">
                    <a:lumMod val="50000"/>
                  </a:schemeClr>
                </a:solidFill>
              </a:rPr>
              <a:t>EJERCICIO 1.</a:t>
            </a:r>
            <a:endParaRPr lang="es-ES" sz="2000" b="1" dirty="0">
              <a:solidFill>
                <a:schemeClr val="accent1">
                  <a:lumMod val="50000"/>
                </a:schemeClr>
              </a:solidFill>
            </a:endParaRPr>
          </a:p>
        </p:txBody>
      </p:sp>
      <p:sp>
        <p:nvSpPr>
          <p:cNvPr id="7" name="Rectangle 4"/>
          <p:cNvSpPr>
            <a:spLocks noChangeArrowheads="1"/>
          </p:cNvSpPr>
          <p:nvPr/>
        </p:nvSpPr>
        <p:spPr bwMode="auto">
          <a:xfrm>
            <a:off x="3352800" y="3500438"/>
            <a:ext cx="3819525" cy="400050"/>
          </a:xfrm>
          <a:prstGeom prst="rect">
            <a:avLst/>
          </a:prstGeom>
          <a:noFill/>
          <a:ln w="9525">
            <a:noFill/>
            <a:miter lim="800000"/>
            <a:headEnd/>
            <a:tailEnd/>
          </a:ln>
        </p:spPr>
        <p:txBody>
          <a:bodyPr>
            <a:spAutoFit/>
          </a:bodyPr>
          <a:lstStyle/>
          <a:p>
            <a:pPr>
              <a:defRPr/>
            </a:pPr>
            <a:r>
              <a:rPr lang="es-CO" sz="2000" dirty="0">
                <a:solidFill>
                  <a:schemeClr val="accent1">
                    <a:lumMod val="25000"/>
                  </a:schemeClr>
                </a:solidFill>
                <a:latin typeface="Tahoma" pitchFamily="34" charset="0"/>
              </a:rPr>
              <a:t>    </a:t>
            </a:r>
            <a:r>
              <a:rPr lang="es-CO" sz="2000" dirty="0" smtClean="0">
                <a:solidFill>
                  <a:schemeClr val="accent1">
                    <a:lumMod val="25000"/>
                  </a:schemeClr>
                </a:solidFill>
                <a:latin typeface="Tahoma" pitchFamily="34" charset="0"/>
              </a:rPr>
              <a:t>paludismo cerebral</a:t>
            </a:r>
            <a:endParaRPr lang="es-ES" sz="2000" dirty="0">
              <a:solidFill>
                <a:schemeClr val="accent1">
                  <a:lumMod val="25000"/>
                </a:schemeClr>
              </a:solidFill>
              <a:latin typeface="Tahoma" pitchFamily="34" charset="0"/>
            </a:endParaRPr>
          </a:p>
        </p:txBody>
      </p:sp>
    </p:spTree>
    <p:extLst>
      <p:ext uri="{BB962C8B-B14F-4D97-AF65-F5344CB8AC3E}">
        <p14:creationId xmlns="" xmlns:p14="http://schemas.microsoft.com/office/powerpoint/2010/main" val="6903319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nodePh="1">
                                  <p:stCondLst>
                                    <p:cond delay="0"/>
                                  </p:stCondLst>
                                  <p:endCondLst>
                                    <p:cond evt="begin" delay="0">
                                      <p:tn val="5"/>
                                    </p:cond>
                                  </p:end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20"/>
                                        </p:tgtEl>
                                        <p:attrNameLst>
                                          <p:attrName>style.visibility</p:attrName>
                                        </p:attrNameLst>
                                      </p:cBhvr>
                                      <p:to>
                                        <p:strVal val="visible"/>
                                      </p:to>
                                    </p:set>
                                    <p:anim calcmode="lin" valueType="num">
                                      <p:cBhvr additive="base">
                                        <p:cTn id="13" dur="500" fill="hold"/>
                                        <p:tgtEl>
                                          <p:spTgt spid="111620"/>
                                        </p:tgtEl>
                                        <p:attrNameLst>
                                          <p:attrName>ppt_x</p:attrName>
                                        </p:attrNameLst>
                                      </p:cBhvr>
                                      <p:tavLst>
                                        <p:tav tm="0">
                                          <p:val>
                                            <p:strVal val="0-#ppt_w/2"/>
                                          </p:val>
                                        </p:tav>
                                        <p:tav tm="100000">
                                          <p:val>
                                            <p:strVal val="#ppt_x"/>
                                          </p:val>
                                        </p:tav>
                                      </p:tavLst>
                                    </p:anim>
                                    <p:anim calcmode="lin" valueType="num">
                                      <p:cBhvr additive="base">
                                        <p:cTn id="14"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iterate type="wd">
                                    <p:tmPct val="100000"/>
                                  </p:iterate>
                                  <p:childTnLst>
                                    <p:set>
                                      <p:cBhvr>
                                        <p:cTn id="18" dur="1" fill="hold">
                                          <p:stCondLst>
                                            <p:cond delay="0"/>
                                          </p:stCondLst>
                                        </p:cTn>
                                        <p:tgtEl>
                                          <p:spTgt spid="111621"/>
                                        </p:tgtEl>
                                        <p:attrNameLst>
                                          <p:attrName>style.visibility</p:attrName>
                                        </p:attrNameLst>
                                      </p:cBhvr>
                                      <p:to>
                                        <p:strVal val="visible"/>
                                      </p:to>
                                    </p:set>
                                    <p:anim calcmode="lin" valueType="num">
                                      <p:cBhvr additive="base">
                                        <p:cTn id="19" dur="300" fill="hold"/>
                                        <p:tgtEl>
                                          <p:spTgt spid="111621"/>
                                        </p:tgtEl>
                                        <p:attrNameLst>
                                          <p:attrName>ppt_x</p:attrName>
                                        </p:attrNameLst>
                                      </p:cBhvr>
                                      <p:tavLst>
                                        <p:tav tm="0">
                                          <p:val>
                                            <p:strVal val="#ppt_x"/>
                                          </p:val>
                                        </p:tav>
                                        <p:tav tm="100000">
                                          <p:val>
                                            <p:strVal val="#ppt_x"/>
                                          </p:val>
                                        </p:tav>
                                      </p:tavLst>
                                    </p:anim>
                                    <p:anim calcmode="lin" valueType="num">
                                      <p:cBhvr additive="base">
                                        <p:cTn id="20"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P spid="111620" grpId="0" autoUpdateAnimBg="0"/>
      <p:bldP spid="111621" grpId="0" autoUpdateAnimBg="0"/>
      <p:bldP spid="7"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611560" y="1574800"/>
            <a:ext cx="7696200" cy="4640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3071813"/>
            <a:ext cx="381635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endParaRPr lang="es-CO" sz="2000">
              <a:solidFill>
                <a:srgbClr val="C00000"/>
              </a:solidFill>
              <a:latin typeface="Tahoma" pitchFamily="34" charset="0"/>
            </a:endParaRPr>
          </a:p>
        </p:txBody>
      </p:sp>
      <p:sp>
        <p:nvSpPr>
          <p:cNvPr id="111620" name="Rectangle 4"/>
          <p:cNvSpPr>
            <a:spLocks noChangeArrowheads="1"/>
          </p:cNvSpPr>
          <p:nvPr/>
        </p:nvSpPr>
        <p:spPr bwMode="auto">
          <a:xfrm>
            <a:off x="3200400" y="2997200"/>
            <a:ext cx="3819525"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      </a:t>
            </a:r>
            <a:r>
              <a:rPr lang="es-CO" sz="2000" dirty="0" smtClean="0">
                <a:solidFill>
                  <a:srgbClr val="C00000"/>
                </a:solidFill>
                <a:latin typeface="Tahoma" pitchFamily="34" charset="0"/>
              </a:rPr>
              <a:t>hemorragia cerebral</a:t>
            </a:r>
            <a:endParaRPr lang="es-ES" sz="2000" dirty="0">
              <a:solidFill>
                <a:srgbClr val="C00000"/>
              </a:solidFill>
              <a:latin typeface="Tahoma" pitchFamily="34" charset="0"/>
            </a:endParaRPr>
          </a:p>
        </p:txBody>
      </p:sp>
      <p:sp>
        <p:nvSpPr>
          <p:cNvPr id="111621" name="Rectangle 5"/>
          <p:cNvSpPr>
            <a:spLocks noChangeArrowheads="1"/>
          </p:cNvSpPr>
          <p:nvPr/>
        </p:nvSpPr>
        <p:spPr bwMode="auto">
          <a:xfrm>
            <a:off x="3419475" y="3500438"/>
            <a:ext cx="367347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endParaRPr lang="es-ES" sz="2000">
              <a:solidFill>
                <a:srgbClr val="0070C0"/>
              </a:solidFill>
              <a:latin typeface="Tahoma" pitchFamily="34" charset="0"/>
            </a:endParaRPr>
          </a:p>
        </p:txBody>
      </p:sp>
      <p:sp>
        <p:nvSpPr>
          <p:cNvPr id="63494" name="5 CuadroTexto"/>
          <p:cNvSpPr txBox="1">
            <a:spLocks noChangeArrowheads="1"/>
          </p:cNvSpPr>
          <p:nvPr/>
        </p:nvSpPr>
        <p:spPr bwMode="auto">
          <a:xfrm>
            <a:off x="2214563" y="1091045"/>
            <a:ext cx="5357812" cy="400050"/>
          </a:xfrm>
          <a:prstGeom prst="rect">
            <a:avLst/>
          </a:prstGeom>
          <a:noFill/>
          <a:ln w="9525">
            <a:noFill/>
            <a:miter lim="800000"/>
            <a:headEnd/>
            <a:tailEnd/>
          </a:ln>
        </p:spPr>
        <p:txBody>
          <a:bodyPr>
            <a:spAutoFit/>
          </a:bodyPr>
          <a:lstStyle/>
          <a:p>
            <a:pPr algn="ctr">
              <a:defRPr/>
            </a:pPr>
            <a:r>
              <a:rPr lang="es-ES" sz="2000" b="1" dirty="0" smtClean="0">
                <a:solidFill>
                  <a:srgbClr val="C00000"/>
                </a:solidFill>
              </a:rPr>
              <a:t>Mal diligenciado</a:t>
            </a:r>
            <a:endParaRPr lang="es-ES" sz="2000" b="1" dirty="0">
              <a:solidFill>
                <a:srgbClr val="C00000"/>
              </a:solidFill>
            </a:endParaRPr>
          </a:p>
        </p:txBody>
      </p:sp>
    </p:spTree>
    <p:extLst>
      <p:ext uri="{BB962C8B-B14F-4D97-AF65-F5344CB8AC3E}">
        <p14:creationId xmlns="" xmlns:p14="http://schemas.microsoft.com/office/powerpoint/2010/main" val="33817101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nodePh="1">
                                  <p:stCondLst>
                                    <p:cond delay="0"/>
                                  </p:stCondLst>
                                  <p:endCondLst>
                                    <p:cond evt="begin" delay="0">
                                      <p:tn val="5"/>
                                    </p:cond>
                                  </p:end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20"/>
                                        </p:tgtEl>
                                        <p:attrNameLst>
                                          <p:attrName>style.visibility</p:attrName>
                                        </p:attrNameLst>
                                      </p:cBhvr>
                                      <p:to>
                                        <p:strVal val="visible"/>
                                      </p:to>
                                    </p:set>
                                    <p:anim calcmode="lin" valueType="num">
                                      <p:cBhvr additive="base">
                                        <p:cTn id="13" dur="500" fill="hold"/>
                                        <p:tgtEl>
                                          <p:spTgt spid="111620"/>
                                        </p:tgtEl>
                                        <p:attrNameLst>
                                          <p:attrName>ppt_x</p:attrName>
                                        </p:attrNameLst>
                                      </p:cBhvr>
                                      <p:tavLst>
                                        <p:tav tm="0">
                                          <p:val>
                                            <p:strVal val="0-#ppt_w/2"/>
                                          </p:val>
                                        </p:tav>
                                        <p:tav tm="100000">
                                          <p:val>
                                            <p:strVal val="#ppt_x"/>
                                          </p:val>
                                        </p:tav>
                                      </p:tavLst>
                                    </p:anim>
                                    <p:anim calcmode="lin" valueType="num">
                                      <p:cBhvr additive="base">
                                        <p:cTn id="14"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iterate type="wd">
                                    <p:tmPct val="100000"/>
                                  </p:iterate>
                                  <p:childTnLst>
                                    <p:set>
                                      <p:cBhvr>
                                        <p:cTn id="18" dur="1" fill="hold">
                                          <p:stCondLst>
                                            <p:cond delay="0"/>
                                          </p:stCondLst>
                                        </p:cTn>
                                        <p:tgtEl>
                                          <p:spTgt spid="111621"/>
                                        </p:tgtEl>
                                        <p:attrNameLst>
                                          <p:attrName>style.visibility</p:attrName>
                                        </p:attrNameLst>
                                      </p:cBhvr>
                                      <p:to>
                                        <p:strVal val="visible"/>
                                      </p:to>
                                    </p:set>
                                    <p:anim calcmode="lin" valueType="num">
                                      <p:cBhvr additive="base">
                                        <p:cTn id="19" dur="300" fill="hold"/>
                                        <p:tgtEl>
                                          <p:spTgt spid="111621"/>
                                        </p:tgtEl>
                                        <p:attrNameLst>
                                          <p:attrName>ppt_x</p:attrName>
                                        </p:attrNameLst>
                                      </p:cBhvr>
                                      <p:tavLst>
                                        <p:tav tm="0">
                                          <p:val>
                                            <p:strVal val="#ppt_x"/>
                                          </p:val>
                                        </p:tav>
                                        <p:tav tm="100000">
                                          <p:val>
                                            <p:strVal val="#ppt_x"/>
                                          </p:val>
                                        </p:tav>
                                      </p:tavLst>
                                    </p:anim>
                                    <p:anim calcmode="lin" valueType="num">
                                      <p:cBhvr additive="base">
                                        <p:cTn id="20"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P spid="111620" grpId="0" autoUpdateAnimBg="0"/>
      <p:bldP spid="111621"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285875" y="1052513"/>
            <a:ext cx="6786563" cy="400050"/>
          </a:xfrm>
          <a:prstGeom prst="rect">
            <a:avLst/>
          </a:prstGeom>
          <a:noFill/>
          <a:ln w="9525">
            <a:solidFill>
              <a:schemeClr val="bg1"/>
            </a:solidFill>
            <a:miter lim="800000"/>
            <a:headEnd/>
            <a:tailEnd/>
          </a:ln>
        </p:spPr>
        <p:txBody>
          <a:bodyPr>
            <a:spAutoFit/>
          </a:bodyPr>
          <a:lstStyle/>
          <a:p>
            <a:pPr algn="ctr">
              <a:defRPr/>
            </a:pPr>
            <a:r>
              <a:rPr lang="es-ES" sz="2000" b="1" dirty="0">
                <a:solidFill>
                  <a:srgbClr val="0070C0"/>
                </a:solidFill>
              </a:rPr>
              <a:t>CERTIFICACION DE LA CAUSA DE DEFUNCION</a:t>
            </a:r>
          </a:p>
        </p:txBody>
      </p:sp>
      <p:sp>
        <p:nvSpPr>
          <p:cNvPr id="18435" name="Text Box 3"/>
          <p:cNvSpPr txBox="1">
            <a:spLocks noChangeArrowheads="1"/>
          </p:cNvSpPr>
          <p:nvPr/>
        </p:nvSpPr>
        <p:spPr bwMode="auto">
          <a:xfrm>
            <a:off x="1258888" y="2205038"/>
            <a:ext cx="6842125" cy="2569934"/>
          </a:xfrm>
          <a:prstGeom prst="rect">
            <a:avLst/>
          </a:prstGeom>
          <a:solidFill>
            <a:srgbClr val="F2F2F2">
              <a:alpha val="30196"/>
            </a:srgbClr>
          </a:solidFill>
          <a:ln w="9525">
            <a:solidFill>
              <a:schemeClr val="accent1">
                <a:lumMod val="50000"/>
              </a:schemeClr>
            </a:solidFill>
            <a:miter lim="800000"/>
            <a:headEnd/>
            <a:tailEnd/>
          </a:ln>
        </p:spPr>
        <p:txBody>
          <a:bodyPr>
            <a:spAutoFit/>
          </a:bodyPr>
          <a:lstStyle/>
          <a:p>
            <a:pPr marL="30163" indent="-307975" algn="just" defTabSz="354013">
              <a:buClr>
                <a:srgbClr val="000099"/>
              </a:buClr>
              <a:buSzPct val="120000"/>
              <a:defRPr/>
            </a:pPr>
            <a:endParaRPr lang="es-CO" sz="2300" dirty="0">
              <a:latin typeface="+mj-lt"/>
            </a:endParaRPr>
          </a:p>
          <a:p>
            <a:pPr marL="30163" indent="-307975" algn="just" defTabSz="354013">
              <a:buClr>
                <a:srgbClr val="000099"/>
              </a:buClr>
              <a:buSzPct val="120000"/>
              <a:defRPr/>
            </a:pPr>
            <a:r>
              <a:rPr lang="es-CO" sz="2300" dirty="0">
                <a:latin typeface="+mj-lt"/>
              </a:rPr>
              <a:t>Certificación de la causa de defunción es el proceso que realiza el médico, basado en diferentes fuentes para determinar a su mejor juicio, las patologías o eventos que conllevaron al deceso</a:t>
            </a:r>
            <a:r>
              <a:rPr lang="es-CO" sz="2300" dirty="0" smtClean="0">
                <a:latin typeface="+mj-lt"/>
              </a:rPr>
              <a:t>. (OMS).</a:t>
            </a:r>
            <a:endParaRPr lang="es-CO" sz="2300" dirty="0">
              <a:latin typeface="+mj-lt"/>
            </a:endParaRPr>
          </a:p>
          <a:p>
            <a:pPr marL="30163" indent="-307975" algn="just" defTabSz="354013">
              <a:buClr>
                <a:srgbClr val="000099"/>
              </a:buClr>
              <a:buSzPct val="120000"/>
              <a:defRPr/>
            </a:pPr>
            <a:endParaRPr lang="es-ES" sz="2300" dirty="0">
              <a:latin typeface="+mj-lt"/>
            </a:endParaRPr>
          </a:p>
        </p:txBody>
      </p:sp>
    </p:spTree>
    <p:extLst>
      <p:ext uri="{BB962C8B-B14F-4D97-AF65-F5344CB8AC3E}">
        <p14:creationId xmlns="" xmlns:p14="http://schemas.microsoft.com/office/powerpoint/2010/main" val="303828603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1000125" y="1574800"/>
            <a:ext cx="7696200" cy="4640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3071813"/>
            <a:ext cx="381635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endParaRPr lang="es-CO" sz="2000">
              <a:solidFill>
                <a:srgbClr val="C00000"/>
              </a:solidFill>
              <a:latin typeface="Tahoma" pitchFamily="34" charset="0"/>
            </a:endParaRPr>
          </a:p>
        </p:txBody>
      </p:sp>
      <p:sp>
        <p:nvSpPr>
          <p:cNvPr id="111620" name="Rectangle 4"/>
          <p:cNvSpPr>
            <a:spLocks noChangeArrowheads="1"/>
          </p:cNvSpPr>
          <p:nvPr/>
        </p:nvSpPr>
        <p:spPr bwMode="auto">
          <a:xfrm>
            <a:off x="3200400" y="2997200"/>
            <a:ext cx="3819525"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      </a:t>
            </a:r>
            <a:r>
              <a:rPr lang="es-CO" dirty="0">
                <a:solidFill>
                  <a:schemeClr val="accent1">
                    <a:lumMod val="25000"/>
                  </a:schemeClr>
                </a:solidFill>
                <a:latin typeface="Tahoma" pitchFamily="34" charset="0"/>
              </a:rPr>
              <a:t>metástasis pulmonar</a:t>
            </a:r>
            <a:endParaRPr lang="es-ES" dirty="0">
              <a:solidFill>
                <a:schemeClr val="accent1">
                  <a:lumMod val="25000"/>
                </a:schemeClr>
              </a:solidFill>
              <a:latin typeface="Tahoma" pitchFamily="34" charset="0"/>
            </a:endParaRPr>
          </a:p>
        </p:txBody>
      </p:sp>
      <p:sp>
        <p:nvSpPr>
          <p:cNvPr id="111621" name="Rectangle 5"/>
          <p:cNvSpPr>
            <a:spLocks noChangeArrowheads="1"/>
          </p:cNvSpPr>
          <p:nvPr/>
        </p:nvSpPr>
        <p:spPr bwMode="auto">
          <a:xfrm>
            <a:off x="3419475" y="3500438"/>
            <a:ext cx="367347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endParaRPr lang="es-ES" sz="2000">
              <a:solidFill>
                <a:srgbClr val="0070C0"/>
              </a:solidFill>
              <a:latin typeface="Tahoma" pitchFamily="34" charset="0"/>
            </a:endParaRPr>
          </a:p>
        </p:txBody>
      </p:sp>
      <p:sp>
        <p:nvSpPr>
          <p:cNvPr id="66566" name="5 CuadroTexto"/>
          <p:cNvSpPr txBox="1">
            <a:spLocks noChangeArrowheads="1"/>
          </p:cNvSpPr>
          <p:nvPr/>
        </p:nvSpPr>
        <p:spPr bwMode="auto">
          <a:xfrm>
            <a:off x="2214563" y="892175"/>
            <a:ext cx="5357812" cy="400050"/>
          </a:xfrm>
          <a:prstGeom prst="rect">
            <a:avLst/>
          </a:prstGeom>
          <a:noFill/>
          <a:ln w="9525">
            <a:noFill/>
            <a:miter lim="800000"/>
            <a:headEnd/>
            <a:tailEnd/>
          </a:ln>
        </p:spPr>
        <p:txBody>
          <a:bodyPr>
            <a:spAutoFit/>
          </a:bodyPr>
          <a:lstStyle/>
          <a:p>
            <a:pPr algn="ctr">
              <a:defRPr/>
            </a:pPr>
            <a:r>
              <a:rPr lang="es-ES" sz="2000" b="1" dirty="0" smtClean="0">
                <a:solidFill>
                  <a:schemeClr val="accent1">
                    <a:lumMod val="50000"/>
                  </a:schemeClr>
                </a:solidFill>
              </a:rPr>
              <a:t>EJERCICIO 2.</a:t>
            </a:r>
            <a:endParaRPr lang="es-ES" sz="2000" b="1" dirty="0">
              <a:solidFill>
                <a:schemeClr val="accent1">
                  <a:lumMod val="50000"/>
                </a:schemeClr>
              </a:solidFill>
            </a:endParaRPr>
          </a:p>
        </p:txBody>
      </p:sp>
      <p:sp>
        <p:nvSpPr>
          <p:cNvPr id="7" name="Rectangle 4"/>
          <p:cNvSpPr>
            <a:spLocks noChangeArrowheads="1"/>
          </p:cNvSpPr>
          <p:nvPr/>
        </p:nvSpPr>
        <p:spPr bwMode="auto">
          <a:xfrm>
            <a:off x="3352800" y="3500438"/>
            <a:ext cx="3819525"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    </a:t>
            </a:r>
            <a:r>
              <a:rPr lang="es-CO" dirty="0">
                <a:solidFill>
                  <a:schemeClr val="accent1">
                    <a:lumMod val="25000"/>
                  </a:schemeClr>
                </a:solidFill>
                <a:latin typeface="Tahoma" pitchFamily="34" charset="0"/>
              </a:rPr>
              <a:t>coriocarcinoma</a:t>
            </a:r>
            <a:endParaRPr lang="es-ES" dirty="0">
              <a:solidFill>
                <a:schemeClr val="accent1">
                  <a:lumMod val="25000"/>
                </a:schemeClr>
              </a:solidFill>
              <a:latin typeface="Tahoma" pitchFamily="34" charset="0"/>
            </a:endParaRPr>
          </a:p>
        </p:txBody>
      </p:sp>
      <p:sp>
        <p:nvSpPr>
          <p:cNvPr id="8" name="Rectangle 4"/>
          <p:cNvSpPr>
            <a:spLocks noChangeArrowheads="1"/>
          </p:cNvSpPr>
          <p:nvPr/>
        </p:nvSpPr>
        <p:spPr bwMode="auto">
          <a:xfrm>
            <a:off x="3924300" y="4941888"/>
            <a:ext cx="2952750"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    </a:t>
            </a:r>
            <a:r>
              <a:rPr lang="es-CO" dirty="0">
                <a:solidFill>
                  <a:schemeClr val="accent1">
                    <a:lumMod val="25000"/>
                  </a:schemeClr>
                </a:solidFill>
                <a:latin typeface="Tahoma" pitchFamily="34" charset="0"/>
              </a:rPr>
              <a:t>parto hace 2 años</a:t>
            </a:r>
            <a:endParaRPr lang="es-ES" dirty="0">
              <a:solidFill>
                <a:schemeClr val="accent1">
                  <a:lumMod val="25000"/>
                </a:schemeClr>
              </a:solidFill>
              <a:latin typeface="Tahoma" pitchFamily="34" charset="0"/>
            </a:endParaRPr>
          </a:p>
        </p:txBody>
      </p:sp>
    </p:spTree>
    <p:extLst>
      <p:ext uri="{BB962C8B-B14F-4D97-AF65-F5344CB8AC3E}">
        <p14:creationId xmlns="" xmlns:p14="http://schemas.microsoft.com/office/powerpoint/2010/main" val="26785009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nodePh="1">
                                  <p:stCondLst>
                                    <p:cond delay="0"/>
                                  </p:stCondLst>
                                  <p:endCondLst>
                                    <p:cond evt="begin" delay="0">
                                      <p:tn val="5"/>
                                    </p:cond>
                                  </p:end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20"/>
                                        </p:tgtEl>
                                        <p:attrNameLst>
                                          <p:attrName>style.visibility</p:attrName>
                                        </p:attrNameLst>
                                      </p:cBhvr>
                                      <p:to>
                                        <p:strVal val="visible"/>
                                      </p:to>
                                    </p:set>
                                    <p:anim calcmode="lin" valueType="num">
                                      <p:cBhvr additive="base">
                                        <p:cTn id="13" dur="500" fill="hold"/>
                                        <p:tgtEl>
                                          <p:spTgt spid="111620"/>
                                        </p:tgtEl>
                                        <p:attrNameLst>
                                          <p:attrName>ppt_x</p:attrName>
                                        </p:attrNameLst>
                                      </p:cBhvr>
                                      <p:tavLst>
                                        <p:tav tm="0">
                                          <p:val>
                                            <p:strVal val="0-#ppt_w/2"/>
                                          </p:val>
                                        </p:tav>
                                        <p:tav tm="100000">
                                          <p:val>
                                            <p:strVal val="#ppt_x"/>
                                          </p:val>
                                        </p:tav>
                                      </p:tavLst>
                                    </p:anim>
                                    <p:anim calcmode="lin" valueType="num">
                                      <p:cBhvr additive="base">
                                        <p:cTn id="14"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iterate type="wd">
                                    <p:tmPct val="100000"/>
                                  </p:iterate>
                                  <p:childTnLst>
                                    <p:set>
                                      <p:cBhvr>
                                        <p:cTn id="18" dur="1" fill="hold">
                                          <p:stCondLst>
                                            <p:cond delay="0"/>
                                          </p:stCondLst>
                                        </p:cTn>
                                        <p:tgtEl>
                                          <p:spTgt spid="111621"/>
                                        </p:tgtEl>
                                        <p:attrNameLst>
                                          <p:attrName>style.visibility</p:attrName>
                                        </p:attrNameLst>
                                      </p:cBhvr>
                                      <p:to>
                                        <p:strVal val="visible"/>
                                      </p:to>
                                    </p:set>
                                    <p:anim calcmode="lin" valueType="num">
                                      <p:cBhvr additive="base">
                                        <p:cTn id="19" dur="300" fill="hold"/>
                                        <p:tgtEl>
                                          <p:spTgt spid="111621"/>
                                        </p:tgtEl>
                                        <p:attrNameLst>
                                          <p:attrName>ppt_x</p:attrName>
                                        </p:attrNameLst>
                                      </p:cBhvr>
                                      <p:tavLst>
                                        <p:tav tm="0">
                                          <p:val>
                                            <p:strVal val="#ppt_x"/>
                                          </p:val>
                                        </p:tav>
                                        <p:tav tm="100000">
                                          <p:val>
                                            <p:strVal val="#ppt_x"/>
                                          </p:val>
                                        </p:tav>
                                      </p:tavLst>
                                    </p:anim>
                                    <p:anim calcmode="lin" valueType="num">
                                      <p:cBhvr additive="base">
                                        <p:cTn id="20"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P spid="111620" grpId="0" autoUpdateAnimBg="0"/>
      <p:bldP spid="111621" grpId="0" autoUpdateAnimBg="0"/>
      <p:bldP spid="7" grpId="0" autoUpdateAnimBg="0"/>
      <p:bldP spid="8" grpId="0"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defuncionultim4 copy"/>
          <p:cNvPicPr>
            <a:picLocks noChangeAspect="1" noChangeArrowheads="1"/>
          </p:cNvPicPr>
          <p:nvPr/>
        </p:nvPicPr>
        <p:blipFill>
          <a:blip r:embed="rId2" cstate="print">
            <a:extLst>
              <a:ext uri="{28A0092B-C50C-407E-A947-70E740481C1C}">
                <a14:useLocalDpi xmlns="" xmlns:a14="http://schemas.microsoft.com/office/drawing/2010/main" val="0"/>
              </a:ext>
            </a:extLst>
          </a:blip>
          <a:srcRect l="9201" t="51138" r="9833" b="25008"/>
          <a:stretch>
            <a:fillRect/>
          </a:stretch>
        </p:blipFill>
        <p:spPr bwMode="auto">
          <a:xfrm>
            <a:off x="1000125" y="1574800"/>
            <a:ext cx="7696200" cy="4640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1619" name="Rectangle 3"/>
          <p:cNvSpPr>
            <a:spLocks noChangeArrowheads="1"/>
          </p:cNvSpPr>
          <p:nvPr/>
        </p:nvSpPr>
        <p:spPr bwMode="auto">
          <a:xfrm>
            <a:off x="3132138" y="3071813"/>
            <a:ext cx="381635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endParaRPr lang="es-CO" sz="2000">
              <a:solidFill>
                <a:srgbClr val="C00000"/>
              </a:solidFill>
              <a:latin typeface="Tahoma" pitchFamily="34" charset="0"/>
            </a:endParaRPr>
          </a:p>
        </p:txBody>
      </p:sp>
      <p:sp>
        <p:nvSpPr>
          <p:cNvPr id="111620" name="Rectangle 4"/>
          <p:cNvSpPr>
            <a:spLocks noChangeArrowheads="1"/>
          </p:cNvSpPr>
          <p:nvPr/>
        </p:nvSpPr>
        <p:spPr bwMode="auto">
          <a:xfrm>
            <a:off x="2843213" y="2997200"/>
            <a:ext cx="4176712"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      </a:t>
            </a:r>
            <a:r>
              <a:rPr lang="es-CO" sz="2000" dirty="0">
                <a:solidFill>
                  <a:schemeClr val="accent1">
                    <a:lumMod val="25000"/>
                  </a:schemeClr>
                </a:solidFill>
                <a:latin typeface="Tahoma" pitchFamily="34" charset="0"/>
              </a:rPr>
              <a:t>hemorragia primer trimestre</a:t>
            </a:r>
            <a:endParaRPr lang="es-ES" sz="2000" dirty="0">
              <a:solidFill>
                <a:schemeClr val="accent1">
                  <a:lumMod val="25000"/>
                </a:schemeClr>
              </a:solidFill>
              <a:latin typeface="Tahoma" pitchFamily="34" charset="0"/>
            </a:endParaRPr>
          </a:p>
        </p:txBody>
      </p:sp>
      <p:sp>
        <p:nvSpPr>
          <p:cNvPr id="111621" name="Rectangle 5"/>
          <p:cNvSpPr>
            <a:spLocks noChangeArrowheads="1"/>
          </p:cNvSpPr>
          <p:nvPr/>
        </p:nvSpPr>
        <p:spPr bwMode="auto">
          <a:xfrm>
            <a:off x="3419475" y="3500438"/>
            <a:ext cx="367347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endParaRPr lang="es-ES" sz="2000">
              <a:solidFill>
                <a:srgbClr val="0070C0"/>
              </a:solidFill>
              <a:latin typeface="Tahoma" pitchFamily="34" charset="0"/>
            </a:endParaRPr>
          </a:p>
        </p:txBody>
      </p:sp>
      <p:sp>
        <p:nvSpPr>
          <p:cNvPr id="67590" name="5 CuadroTexto"/>
          <p:cNvSpPr txBox="1">
            <a:spLocks noChangeArrowheads="1"/>
          </p:cNvSpPr>
          <p:nvPr/>
        </p:nvSpPr>
        <p:spPr bwMode="auto">
          <a:xfrm>
            <a:off x="2169319" y="965200"/>
            <a:ext cx="5357812" cy="400050"/>
          </a:xfrm>
          <a:prstGeom prst="rect">
            <a:avLst/>
          </a:prstGeom>
          <a:noFill/>
          <a:ln w="9525">
            <a:noFill/>
            <a:miter lim="800000"/>
            <a:headEnd/>
            <a:tailEnd/>
          </a:ln>
        </p:spPr>
        <p:txBody>
          <a:bodyPr>
            <a:spAutoFit/>
          </a:bodyPr>
          <a:lstStyle/>
          <a:p>
            <a:pPr algn="ctr">
              <a:defRPr/>
            </a:pPr>
            <a:r>
              <a:rPr lang="es-ES" sz="2000" b="1" dirty="0" smtClean="0">
                <a:solidFill>
                  <a:schemeClr val="accent1">
                    <a:lumMod val="50000"/>
                  </a:schemeClr>
                </a:solidFill>
              </a:rPr>
              <a:t>EJERCICIO 3.</a:t>
            </a:r>
            <a:endParaRPr lang="es-ES" sz="2000" b="1" dirty="0">
              <a:solidFill>
                <a:schemeClr val="accent1">
                  <a:lumMod val="50000"/>
                </a:schemeClr>
              </a:solidFill>
            </a:endParaRPr>
          </a:p>
        </p:txBody>
      </p:sp>
      <p:sp>
        <p:nvSpPr>
          <p:cNvPr id="7" name="Rectangle 4"/>
          <p:cNvSpPr>
            <a:spLocks noChangeArrowheads="1"/>
          </p:cNvSpPr>
          <p:nvPr/>
        </p:nvSpPr>
        <p:spPr bwMode="auto">
          <a:xfrm>
            <a:off x="3352800" y="3500438"/>
            <a:ext cx="381952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CO" sz="2000">
                <a:solidFill>
                  <a:srgbClr val="0070C0"/>
                </a:solidFill>
                <a:latin typeface="Tahoma" pitchFamily="34" charset="0"/>
              </a:rPr>
              <a:t>    </a:t>
            </a:r>
            <a:endParaRPr lang="es-ES" sz="2000">
              <a:solidFill>
                <a:srgbClr val="0070C0"/>
              </a:solidFill>
              <a:latin typeface="Tahoma" pitchFamily="34" charset="0"/>
            </a:endParaRPr>
          </a:p>
        </p:txBody>
      </p:sp>
      <p:sp>
        <p:nvSpPr>
          <p:cNvPr id="8" name="Rectangle 4"/>
          <p:cNvSpPr>
            <a:spLocks noChangeArrowheads="1"/>
          </p:cNvSpPr>
          <p:nvPr/>
        </p:nvSpPr>
        <p:spPr bwMode="auto">
          <a:xfrm>
            <a:off x="3924300" y="4941888"/>
            <a:ext cx="3240088" cy="400050"/>
          </a:xfrm>
          <a:prstGeom prst="rect">
            <a:avLst/>
          </a:prstGeom>
          <a:noFill/>
          <a:ln w="9525">
            <a:noFill/>
            <a:miter lim="800000"/>
            <a:headEnd/>
            <a:tailEnd/>
          </a:ln>
        </p:spPr>
        <p:txBody>
          <a:bodyPr>
            <a:spAutoFit/>
          </a:bodyPr>
          <a:lstStyle/>
          <a:p>
            <a:pPr>
              <a:defRPr/>
            </a:pPr>
            <a:r>
              <a:rPr lang="es-CO" sz="2000" dirty="0">
                <a:solidFill>
                  <a:srgbClr val="0070C0"/>
                </a:solidFill>
                <a:latin typeface="Tahoma" pitchFamily="34" charset="0"/>
              </a:rPr>
              <a:t>    </a:t>
            </a:r>
            <a:r>
              <a:rPr lang="es-CO" sz="2000" dirty="0">
                <a:solidFill>
                  <a:schemeClr val="accent1">
                    <a:lumMod val="25000"/>
                  </a:schemeClr>
                </a:solidFill>
                <a:latin typeface="Tahoma" pitchFamily="34" charset="0"/>
              </a:rPr>
              <a:t>gestación 12 semanas</a:t>
            </a:r>
            <a:endParaRPr lang="es-ES" sz="2000" dirty="0">
              <a:solidFill>
                <a:schemeClr val="accent1">
                  <a:lumMod val="25000"/>
                </a:schemeClr>
              </a:solidFill>
              <a:latin typeface="Tahoma" pitchFamily="34" charset="0"/>
            </a:endParaRPr>
          </a:p>
        </p:txBody>
      </p:sp>
    </p:spTree>
    <p:extLst>
      <p:ext uri="{BB962C8B-B14F-4D97-AF65-F5344CB8AC3E}">
        <p14:creationId xmlns="" xmlns:p14="http://schemas.microsoft.com/office/powerpoint/2010/main" val="16051829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nodePh="1">
                                  <p:stCondLst>
                                    <p:cond delay="0"/>
                                  </p:stCondLst>
                                  <p:endCondLst>
                                    <p:cond evt="begin" delay="0">
                                      <p:tn val="5"/>
                                    </p:cond>
                                  </p:end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20"/>
                                        </p:tgtEl>
                                        <p:attrNameLst>
                                          <p:attrName>style.visibility</p:attrName>
                                        </p:attrNameLst>
                                      </p:cBhvr>
                                      <p:to>
                                        <p:strVal val="visible"/>
                                      </p:to>
                                    </p:set>
                                    <p:anim calcmode="lin" valueType="num">
                                      <p:cBhvr additive="base">
                                        <p:cTn id="13" dur="500" fill="hold"/>
                                        <p:tgtEl>
                                          <p:spTgt spid="111620"/>
                                        </p:tgtEl>
                                        <p:attrNameLst>
                                          <p:attrName>ppt_x</p:attrName>
                                        </p:attrNameLst>
                                      </p:cBhvr>
                                      <p:tavLst>
                                        <p:tav tm="0">
                                          <p:val>
                                            <p:strVal val="0-#ppt_w/2"/>
                                          </p:val>
                                        </p:tav>
                                        <p:tav tm="100000">
                                          <p:val>
                                            <p:strVal val="#ppt_x"/>
                                          </p:val>
                                        </p:tav>
                                      </p:tavLst>
                                    </p:anim>
                                    <p:anim calcmode="lin" valueType="num">
                                      <p:cBhvr additive="base">
                                        <p:cTn id="14"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iterate type="wd">
                                    <p:tmPct val="100000"/>
                                  </p:iterate>
                                  <p:childTnLst>
                                    <p:set>
                                      <p:cBhvr>
                                        <p:cTn id="18" dur="1" fill="hold">
                                          <p:stCondLst>
                                            <p:cond delay="0"/>
                                          </p:stCondLst>
                                        </p:cTn>
                                        <p:tgtEl>
                                          <p:spTgt spid="111621"/>
                                        </p:tgtEl>
                                        <p:attrNameLst>
                                          <p:attrName>style.visibility</p:attrName>
                                        </p:attrNameLst>
                                      </p:cBhvr>
                                      <p:to>
                                        <p:strVal val="visible"/>
                                      </p:to>
                                    </p:set>
                                    <p:anim calcmode="lin" valueType="num">
                                      <p:cBhvr additive="base">
                                        <p:cTn id="19" dur="300" fill="hold"/>
                                        <p:tgtEl>
                                          <p:spTgt spid="111621"/>
                                        </p:tgtEl>
                                        <p:attrNameLst>
                                          <p:attrName>ppt_x</p:attrName>
                                        </p:attrNameLst>
                                      </p:cBhvr>
                                      <p:tavLst>
                                        <p:tav tm="0">
                                          <p:val>
                                            <p:strVal val="#ppt_x"/>
                                          </p:val>
                                        </p:tav>
                                        <p:tav tm="100000">
                                          <p:val>
                                            <p:strVal val="#ppt_x"/>
                                          </p:val>
                                        </p:tav>
                                      </p:tavLst>
                                    </p:anim>
                                    <p:anim calcmode="lin" valueType="num">
                                      <p:cBhvr additive="base">
                                        <p:cTn id="20" dur="300" fill="hold"/>
                                        <p:tgtEl>
                                          <p:spTgt spid="11162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P spid="111620" grpId="0" autoUpdateAnimBg="0"/>
      <p:bldP spid="111621" grpId="0" autoUpdateAnimBg="0"/>
      <p:bldP spid="7" grpId="0" autoUpdateAnimBg="0"/>
      <p:bldP spid="8" grpId="0"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Marcador de contenido"/>
          <p:cNvSpPr txBox="1">
            <a:spLocks/>
          </p:cNvSpPr>
          <p:nvPr/>
        </p:nvSpPr>
        <p:spPr bwMode="auto">
          <a:xfrm>
            <a:off x="457200" y="1412875"/>
            <a:ext cx="8258175" cy="4680421"/>
          </a:xfrm>
          <a:prstGeom prst="rect">
            <a:avLst/>
          </a:prstGeom>
          <a:noFill/>
          <a:ln w="9525">
            <a:solidFill>
              <a:schemeClr val="accent1">
                <a:lumMod val="50000"/>
              </a:schemeClr>
            </a:solidFill>
            <a:miter lim="800000"/>
            <a:headEnd/>
            <a:tailEnd/>
          </a:ln>
        </p:spPr>
        <p:txBody>
          <a:bodyPr/>
          <a:lstStyle/>
          <a:p>
            <a:pPr marL="180000" indent="-180000" algn="just">
              <a:buClr>
                <a:schemeClr val="tx1">
                  <a:lumMod val="65000"/>
                  <a:lumOff val="35000"/>
                </a:schemeClr>
              </a:buClr>
              <a:buSzPct val="70000"/>
              <a:buFont typeface="Arial" pitchFamily="34" charset="0"/>
              <a:buChar char="•"/>
              <a:defRPr/>
            </a:pPr>
            <a:endParaRPr lang="es-ES" kern="0" dirty="0" smtClean="0">
              <a:latin typeface="+mn-lt"/>
            </a:endParaRPr>
          </a:p>
          <a:p>
            <a:pPr marL="180000" indent="-180000" algn="just">
              <a:buClr>
                <a:schemeClr val="tx1">
                  <a:lumMod val="65000"/>
                  <a:lumOff val="35000"/>
                </a:schemeClr>
              </a:buClr>
              <a:buSzPct val="70000"/>
              <a:buFont typeface="Arial" pitchFamily="34" charset="0"/>
              <a:buChar char="•"/>
              <a:defRPr/>
            </a:pPr>
            <a:r>
              <a:rPr lang="es-ES" kern="0" dirty="0" smtClean="0">
                <a:latin typeface="+mn-lt"/>
              </a:rPr>
              <a:t>Letra </a:t>
            </a:r>
            <a:r>
              <a:rPr lang="es-ES" kern="0" dirty="0">
                <a:latin typeface="+mn-lt"/>
              </a:rPr>
              <a:t>legible (medio físico)</a:t>
            </a:r>
          </a:p>
          <a:p>
            <a:pPr marL="180000" indent="-180000" algn="just">
              <a:buClr>
                <a:schemeClr val="tx1">
                  <a:lumMod val="65000"/>
                  <a:lumOff val="35000"/>
                </a:schemeClr>
              </a:buClr>
              <a:buSzPct val="70000"/>
              <a:defRPr/>
            </a:pPr>
            <a:endParaRPr lang="es-ES" kern="0" dirty="0">
              <a:latin typeface="+mn-lt"/>
            </a:endParaRPr>
          </a:p>
          <a:p>
            <a:pPr marL="180000" indent="-180000" algn="just">
              <a:buClr>
                <a:schemeClr val="tx1">
                  <a:lumMod val="65000"/>
                  <a:lumOff val="35000"/>
                </a:schemeClr>
              </a:buClr>
              <a:buSzPct val="70000"/>
              <a:buFont typeface="Arial" pitchFamily="34" charset="0"/>
              <a:buChar char="•"/>
              <a:defRPr/>
            </a:pPr>
            <a:r>
              <a:rPr lang="es-ES" kern="0" dirty="0">
                <a:latin typeface="+mn-lt"/>
              </a:rPr>
              <a:t>No  usar siglas ni abreviaturas.</a:t>
            </a:r>
          </a:p>
          <a:p>
            <a:pPr marL="180000" indent="-180000" algn="just">
              <a:buClr>
                <a:schemeClr val="tx1">
                  <a:lumMod val="65000"/>
                  <a:lumOff val="35000"/>
                </a:schemeClr>
              </a:buClr>
              <a:buSzPct val="70000"/>
              <a:defRPr/>
            </a:pPr>
            <a:endParaRPr lang="es-ES" kern="0" dirty="0">
              <a:latin typeface="+mn-lt"/>
            </a:endParaRPr>
          </a:p>
          <a:p>
            <a:pPr marL="180000" indent="-180000" algn="just">
              <a:buClr>
                <a:schemeClr val="tx1">
                  <a:lumMod val="65000"/>
                  <a:lumOff val="35000"/>
                </a:schemeClr>
              </a:buClr>
              <a:buSzPct val="70000"/>
              <a:buFontTx/>
              <a:buChar char="•"/>
              <a:defRPr/>
            </a:pPr>
            <a:r>
              <a:rPr lang="es-ES" kern="0" dirty="0">
                <a:latin typeface="+mn-lt"/>
              </a:rPr>
              <a:t>No  usar mas de 1 diagnóstico, por  línea. </a:t>
            </a:r>
          </a:p>
          <a:p>
            <a:pPr marL="180000" indent="-180000" algn="just">
              <a:buClr>
                <a:schemeClr val="tx1">
                  <a:lumMod val="65000"/>
                  <a:lumOff val="35000"/>
                </a:schemeClr>
              </a:buClr>
              <a:buSzPct val="70000"/>
              <a:buFontTx/>
              <a:buChar char="•"/>
              <a:defRPr/>
            </a:pPr>
            <a:endParaRPr lang="es-ES" kern="0" dirty="0">
              <a:latin typeface="+mn-lt"/>
            </a:endParaRPr>
          </a:p>
          <a:p>
            <a:pPr marL="180000" indent="-180000" algn="just">
              <a:buClr>
                <a:schemeClr val="tx1">
                  <a:lumMod val="65000"/>
                  <a:lumOff val="35000"/>
                </a:schemeClr>
              </a:buClr>
              <a:buSzPct val="70000"/>
              <a:buFontTx/>
              <a:buChar char="•"/>
              <a:defRPr/>
            </a:pPr>
            <a:r>
              <a:rPr lang="es-ES" kern="0" dirty="0">
                <a:latin typeface="+mn-lt"/>
              </a:rPr>
              <a:t>Procedimientos quirúrgicos, se debe usar la patología originaria.</a:t>
            </a:r>
          </a:p>
          <a:p>
            <a:pPr marL="180000" indent="-180000" algn="just">
              <a:buClr>
                <a:schemeClr val="tx1">
                  <a:lumMod val="65000"/>
                  <a:lumOff val="35000"/>
                </a:schemeClr>
              </a:buClr>
              <a:buSzPct val="70000"/>
              <a:buFontTx/>
              <a:buChar char="•"/>
              <a:defRPr/>
            </a:pPr>
            <a:endParaRPr lang="es-ES" kern="0" dirty="0">
              <a:latin typeface="+mn-lt"/>
            </a:endParaRPr>
          </a:p>
          <a:p>
            <a:pPr marL="180000" indent="-180000" algn="just">
              <a:buClr>
                <a:schemeClr val="tx1">
                  <a:lumMod val="65000"/>
                  <a:lumOff val="35000"/>
                </a:schemeClr>
              </a:buClr>
              <a:buSzPct val="70000"/>
              <a:buFontTx/>
              <a:buChar char="•"/>
              <a:defRPr/>
            </a:pPr>
            <a:r>
              <a:rPr lang="es-ES" kern="0" dirty="0">
                <a:latin typeface="+mn-lt"/>
              </a:rPr>
              <a:t>Buscar la causa desencadenante,  si no está  se debe solicitar  </a:t>
            </a:r>
            <a:r>
              <a:rPr lang="es-ES" kern="0" dirty="0" smtClean="0">
                <a:latin typeface="+mn-lt"/>
              </a:rPr>
              <a:t>aclaración. </a:t>
            </a:r>
            <a:endParaRPr lang="es-ES" kern="0" dirty="0">
              <a:latin typeface="+mn-lt"/>
            </a:endParaRPr>
          </a:p>
          <a:p>
            <a:pPr marL="180000" indent="-180000" algn="just">
              <a:buClr>
                <a:schemeClr val="tx1">
                  <a:lumMod val="65000"/>
                  <a:lumOff val="35000"/>
                </a:schemeClr>
              </a:buClr>
              <a:buSzPct val="70000"/>
              <a:buFontTx/>
              <a:buChar char="•"/>
              <a:defRPr/>
            </a:pPr>
            <a:endParaRPr lang="es-ES" kern="0" dirty="0">
              <a:latin typeface="+mn-lt"/>
            </a:endParaRPr>
          </a:p>
          <a:p>
            <a:pPr marL="180000" indent="-180000" algn="just">
              <a:buClr>
                <a:schemeClr val="tx1">
                  <a:lumMod val="65000"/>
                  <a:lumOff val="35000"/>
                </a:schemeClr>
              </a:buClr>
              <a:buSzPct val="70000"/>
              <a:buFontTx/>
              <a:buChar char="•"/>
              <a:defRPr/>
            </a:pPr>
            <a:r>
              <a:rPr lang="es-ES" kern="0" dirty="0">
                <a:latin typeface="+mn-lt"/>
              </a:rPr>
              <a:t>Diagnósticos de causa externa, debe ser diligenciado por medico legista. </a:t>
            </a:r>
          </a:p>
          <a:p>
            <a:pPr marL="180000" indent="-180000" algn="just">
              <a:buClr>
                <a:schemeClr val="tx1">
                  <a:lumMod val="65000"/>
                  <a:lumOff val="35000"/>
                </a:schemeClr>
              </a:buClr>
              <a:buSzPct val="70000"/>
              <a:buFontTx/>
              <a:buChar char="•"/>
              <a:defRPr/>
            </a:pPr>
            <a:endParaRPr lang="es-ES" kern="0" dirty="0">
              <a:latin typeface="+mn-lt"/>
            </a:endParaRPr>
          </a:p>
          <a:p>
            <a:pPr marL="180000" indent="-180000" algn="just">
              <a:buClr>
                <a:schemeClr val="tx1">
                  <a:lumMod val="65000"/>
                  <a:lumOff val="35000"/>
                </a:schemeClr>
              </a:buClr>
              <a:buSzPct val="70000"/>
              <a:buFontTx/>
              <a:buChar char="•"/>
              <a:defRPr/>
            </a:pPr>
            <a:r>
              <a:rPr lang="es-ES" kern="0" dirty="0">
                <a:latin typeface="+mn-lt"/>
              </a:rPr>
              <a:t>Los diagnósticos deben diligenciarse en términos médicos (no dx CIE).</a:t>
            </a:r>
          </a:p>
          <a:p>
            <a:pPr marL="180000" indent="-180000" algn="just">
              <a:buClr>
                <a:schemeClr val="tx1">
                  <a:lumMod val="65000"/>
                  <a:lumOff val="35000"/>
                </a:schemeClr>
              </a:buClr>
              <a:buSzPct val="70000"/>
              <a:defRPr/>
            </a:pPr>
            <a:endParaRPr lang="es-ES" kern="0" dirty="0">
              <a:latin typeface="+mn-lt"/>
            </a:endParaRPr>
          </a:p>
          <a:p>
            <a:pPr marL="180000" indent="-180000" algn="just">
              <a:buClr>
                <a:schemeClr val="tx1">
                  <a:lumMod val="65000"/>
                  <a:lumOff val="35000"/>
                </a:schemeClr>
              </a:buClr>
              <a:buSzPct val="70000"/>
              <a:buFontTx/>
              <a:buChar char="•"/>
              <a:defRPr/>
            </a:pPr>
            <a:r>
              <a:rPr lang="es-ES" kern="0" dirty="0">
                <a:latin typeface="+mn-lt"/>
              </a:rPr>
              <a:t>La causa básica es seleccionada por el Grupo central de codificación. </a:t>
            </a:r>
          </a:p>
        </p:txBody>
      </p:sp>
      <p:sp>
        <p:nvSpPr>
          <p:cNvPr id="62467" name="4 CuadroTexto"/>
          <p:cNvSpPr txBox="1">
            <a:spLocks noChangeArrowheads="1"/>
          </p:cNvSpPr>
          <p:nvPr/>
        </p:nvSpPr>
        <p:spPr bwMode="auto">
          <a:xfrm>
            <a:off x="3429000" y="885248"/>
            <a:ext cx="2838450" cy="400050"/>
          </a:xfrm>
          <a:prstGeom prst="rect">
            <a:avLst/>
          </a:prstGeom>
          <a:noFill/>
          <a:ln w="9525">
            <a:noFill/>
            <a:miter lim="800000"/>
            <a:headEnd/>
            <a:tailEnd/>
          </a:ln>
        </p:spPr>
        <p:txBody>
          <a:bodyPr>
            <a:spAutoFit/>
          </a:bodyPr>
          <a:lstStyle/>
          <a:p>
            <a:pPr>
              <a:defRPr/>
            </a:pPr>
            <a:r>
              <a:rPr lang="es-ES" sz="2000" b="1" dirty="0">
                <a:solidFill>
                  <a:srgbClr val="0070C0"/>
                </a:solidFill>
              </a:rPr>
              <a:t>RECOMENDACIONES</a:t>
            </a:r>
          </a:p>
        </p:txBody>
      </p:sp>
    </p:spTree>
    <p:extLst>
      <p:ext uri="{BB962C8B-B14F-4D97-AF65-F5344CB8AC3E}">
        <p14:creationId xmlns="" xmlns:p14="http://schemas.microsoft.com/office/powerpoint/2010/main" val="36787102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4 CuadroTexto"/>
          <p:cNvSpPr txBox="1">
            <a:spLocks noChangeArrowheads="1"/>
          </p:cNvSpPr>
          <p:nvPr/>
        </p:nvSpPr>
        <p:spPr bwMode="auto">
          <a:xfrm>
            <a:off x="2214563" y="2924175"/>
            <a:ext cx="4786312" cy="923925"/>
          </a:xfrm>
          <a:prstGeom prst="rect">
            <a:avLst/>
          </a:prstGeom>
          <a:noFill/>
          <a:ln w="9525">
            <a:solidFill>
              <a:schemeClr val="bg1"/>
            </a:solidFill>
            <a:miter lim="800000"/>
            <a:headEnd/>
            <a:tailEnd/>
          </a:ln>
        </p:spPr>
        <p:txBody>
          <a:bodyPr>
            <a:spAutoFit/>
          </a:bodyPr>
          <a:lstStyle/>
          <a:p>
            <a:pPr algn="ctr">
              <a:defRPr/>
            </a:pPr>
            <a:r>
              <a:rPr lang="es-ES" sz="5400" dirty="0">
                <a:solidFill>
                  <a:srgbClr val="0070C0"/>
                </a:solidFill>
                <a:effectLst>
                  <a:outerShdw blurRad="38100" dist="38100" dir="2700000" algn="tl">
                    <a:srgbClr val="000000">
                      <a:alpha val="43137"/>
                    </a:srgbClr>
                  </a:outerShdw>
                </a:effectLst>
                <a:latin typeface="Arial Black" pitchFamily="34" charset="0"/>
                <a:ea typeface="GungsuhChe" pitchFamily="49" charset="-127"/>
              </a:rPr>
              <a:t>GRACIAS</a:t>
            </a:r>
            <a:r>
              <a:rPr lang="es-ES" sz="5400" dirty="0">
                <a:solidFill>
                  <a:schemeClr val="accent1">
                    <a:lumMod val="50000"/>
                  </a:schemeClr>
                </a:solidFill>
                <a:effectLst>
                  <a:outerShdw blurRad="38100" dist="38100" dir="2700000" algn="tl">
                    <a:srgbClr val="000000">
                      <a:alpha val="43137"/>
                    </a:srgbClr>
                  </a:outerShdw>
                </a:effectLst>
                <a:latin typeface="Arial Black" pitchFamily="34" charset="0"/>
                <a:ea typeface="GungsuhChe" pitchFamily="49" charset="-127"/>
              </a:rPr>
              <a:t> </a:t>
            </a:r>
          </a:p>
        </p:txBody>
      </p:sp>
    </p:spTree>
    <p:extLst>
      <p:ext uri="{BB962C8B-B14F-4D97-AF65-F5344CB8AC3E}">
        <p14:creationId xmlns="" xmlns:p14="http://schemas.microsoft.com/office/powerpoint/2010/main" val="21047203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defuncionultim4 copy"/>
          <p:cNvPicPr>
            <a:picLocks noGrp="1" noChangeAspect="1" noChangeArrowheads="1"/>
          </p:cNvPicPr>
          <p:nvPr>
            <p:ph type="body" idx="1"/>
          </p:nvPr>
        </p:nvPicPr>
        <p:blipFill>
          <a:blip r:embed="rId2">
            <a:extLst>
              <a:ext uri="{28A0092B-C50C-407E-A947-70E740481C1C}">
                <a14:useLocalDpi xmlns="" xmlns:a14="http://schemas.microsoft.com/office/drawing/2010/main" val="0"/>
              </a:ext>
            </a:extLst>
          </a:blip>
          <a:srcRect l="10236" t="51138" r="9833" b="25008"/>
          <a:stretch>
            <a:fillRect/>
          </a:stretch>
        </p:blipFill>
        <p:spPr>
          <a:xfrm>
            <a:off x="3332163" y="1600200"/>
            <a:ext cx="2478087" cy="4525963"/>
          </a:xfrm>
          <a:noFill/>
        </p:spPr>
      </p:pic>
      <p:pic>
        <p:nvPicPr>
          <p:cNvPr id="10243" name="Picture 2" descr="defuncionultim4 copy"/>
          <p:cNvPicPr>
            <a:picLocks noChangeAspect="1" noChangeArrowheads="1"/>
          </p:cNvPicPr>
          <p:nvPr/>
        </p:nvPicPr>
        <p:blipFill>
          <a:blip r:embed="rId3">
            <a:extLst>
              <a:ext uri="{28A0092B-C50C-407E-A947-70E740481C1C}">
                <a14:useLocalDpi xmlns="" xmlns:a14="http://schemas.microsoft.com/office/drawing/2010/main" val="0"/>
              </a:ext>
            </a:extLst>
          </a:blip>
          <a:srcRect l="10236" t="51138" r="9833" b="25008"/>
          <a:stretch>
            <a:fillRect/>
          </a:stretch>
        </p:blipFill>
        <p:spPr bwMode="auto">
          <a:xfrm>
            <a:off x="1042988" y="836712"/>
            <a:ext cx="7615237" cy="51845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44" name="AutoShape 6"/>
          <p:cNvSpPr>
            <a:spLocks noChangeArrowheads="1"/>
          </p:cNvSpPr>
          <p:nvPr/>
        </p:nvSpPr>
        <p:spPr bwMode="auto">
          <a:xfrm>
            <a:off x="4284663" y="2781300"/>
            <a:ext cx="647700" cy="1655763"/>
          </a:xfrm>
          <a:prstGeom prst="upArrow">
            <a:avLst>
              <a:gd name="adj1" fmla="val 50000"/>
              <a:gd name="adj2" fmla="val 38878"/>
            </a:avLst>
          </a:prstGeom>
          <a:solidFill>
            <a:srgbClr val="0070C0"/>
          </a:solidFill>
          <a:ln w="9525">
            <a:solidFill>
              <a:schemeClr val="tx1"/>
            </a:solidFill>
            <a:miter lim="800000"/>
            <a:headEnd/>
            <a:tailEnd/>
          </a:ln>
        </p:spPr>
        <p:txBody>
          <a:bodyPr wrap="none" anchor="ctr"/>
          <a:lstStyle/>
          <a:p>
            <a:endParaRPr lang="es-CO">
              <a:solidFill>
                <a:srgbClr val="0070C0"/>
              </a:solidFill>
            </a:endParaRPr>
          </a:p>
        </p:txBody>
      </p:sp>
    </p:spTree>
    <p:extLst>
      <p:ext uri="{BB962C8B-B14F-4D97-AF65-F5344CB8AC3E}">
        <p14:creationId xmlns="" xmlns:p14="http://schemas.microsoft.com/office/powerpoint/2010/main" val="927677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Text Box 3"/>
          <p:cNvSpPr txBox="1">
            <a:spLocks noChangeArrowheads="1"/>
          </p:cNvSpPr>
          <p:nvPr/>
        </p:nvSpPr>
        <p:spPr bwMode="auto">
          <a:xfrm>
            <a:off x="1692275" y="2060575"/>
            <a:ext cx="6245225" cy="3170099"/>
          </a:xfrm>
          <a:prstGeom prst="rect">
            <a:avLst/>
          </a:prstGeom>
          <a:noFill/>
          <a:ln w="25400" algn="ctr">
            <a:solidFill>
              <a:schemeClr val="accent1">
                <a:lumMod val="50000"/>
              </a:schemeClr>
            </a:solidFill>
            <a:miter lim="800000"/>
            <a:headEnd/>
            <a:tailEnd/>
          </a:ln>
        </p:spPr>
        <p:txBody>
          <a:bodyPr>
            <a:spAutoFit/>
          </a:bodyPr>
          <a:lstStyle/>
          <a:p>
            <a:pPr algn="just" defTabSz="265113">
              <a:defRPr/>
            </a:pPr>
            <a:r>
              <a:rPr lang="es-ES_tradnl" sz="2000" dirty="0">
                <a:latin typeface="+mn-lt"/>
              </a:rPr>
              <a:t>“</a:t>
            </a:r>
            <a:r>
              <a:rPr lang="es-ES_tradnl" sz="2000" dirty="0">
                <a:latin typeface="Arial" pitchFamily="34" charset="0"/>
                <a:cs typeface="Arial" pitchFamily="34" charset="0"/>
              </a:rPr>
              <a:t>Son todas aquellas enfermedades, estados morbosos o lesiones que produjeron la muerte o contribuyeron a ella, y las circunstancias del accidente o de la situación de violencia que produjo dichas lesiones”.</a:t>
            </a:r>
          </a:p>
          <a:p>
            <a:pPr algn="just" defTabSz="265113">
              <a:defRPr/>
            </a:pPr>
            <a:endParaRPr lang="es-ES_tradnl" sz="2000" dirty="0">
              <a:latin typeface="Arial" pitchFamily="34" charset="0"/>
              <a:cs typeface="Arial" pitchFamily="34" charset="0"/>
            </a:endParaRPr>
          </a:p>
          <a:p>
            <a:pPr algn="just" defTabSz="265113">
              <a:defRPr/>
            </a:pPr>
            <a:r>
              <a:rPr lang="es-ES_tradnl" sz="2000" dirty="0">
                <a:latin typeface="Arial" pitchFamily="34" charset="0"/>
                <a:cs typeface="Arial" pitchFamily="34" charset="0"/>
              </a:rPr>
              <a:t>N</a:t>
            </a:r>
            <a:r>
              <a:rPr lang="es-CO" sz="2000" dirty="0">
                <a:latin typeface="Arial" pitchFamily="34" charset="0"/>
                <a:cs typeface="Arial" pitchFamily="34" charset="0"/>
              </a:rPr>
              <a:t>o incluye síntomas ni modos de morir, tales como: paro cardiaco o insuficiencia respiratoria, cuando son el resultado final de un proceso de enfermedad</a:t>
            </a:r>
            <a:r>
              <a:rPr lang="es-CO" sz="2000" dirty="0" smtClean="0">
                <a:latin typeface="+mn-lt"/>
              </a:rPr>
              <a:t>. (OMS)</a:t>
            </a:r>
            <a:endParaRPr lang="es-ES" sz="2000" dirty="0">
              <a:latin typeface="+mn-lt"/>
            </a:endParaRPr>
          </a:p>
        </p:txBody>
      </p:sp>
      <p:sp>
        <p:nvSpPr>
          <p:cNvPr id="21509" name="Text Box 4"/>
          <p:cNvSpPr txBox="1">
            <a:spLocks noChangeArrowheads="1"/>
          </p:cNvSpPr>
          <p:nvPr/>
        </p:nvSpPr>
        <p:spPr bwMode="auto">
          <a:xfrm>
            <a:off x="1763713" y="1341438"/>
            <a:ext cx="6246812" cy="400050"/>
          </a:xfrm>
          <a:prstGeom prst="rect">
            <a:avLst/>
          </a:prstGeom>
          <a:solidFill>
            <a:srgbClr val="F2F2F2">
              <a:alpha val="30196"/>
            </a:srgbClr>
          </a:solidFill>
          <a:ln w="25400" algn="ctr">
            <a:solidFill>
              <a:schemeClr val="bg1"/>
            </a:solidFill>
            <a:miter lim="800000"/>
            <a:headEnd/>
            <a:tailEnd/>
          </a:ln>
        </p:spPr>
        <p:txBody>
          <a:bodyPr>
            <a:spAutoFit/>
          </a:bodyPr>
          <a:lstStyle/>
          <a:p>
            <a:pPr algn="ctr" defTabSz="265113">
              <a:defRPr/>
            </a:pPr>
            <a:r>
              <a:rPr lang="es-ES_tradnl" sz="2000" b="1" dirty="0">
                <a:solidFill>
                  <a:srgbClr val="0070C0"/>
                </a:solidFill>
                <a:latin typeface="Arial" pitchFamily="34" charset="0"/>
                <a:cs typeface="Arial" pitchFamily="34" charset="0"/>
              </a:rPr>
              <a:t>CAUSAS DE MUERTE</a:t>
            </a:r>
            <a:endParaRPr lang="es-ES" sz="2000" b="1" dirty="0">
              <a:solidFill>
                <a:srgbClr val="0070C0"/>
              </a:solidFill>
              <a:latin typeface="Arial" pitchFamily="34" charset="0"/>
              <a:cs typeface="Arial" pitchFamily="34" charset="0"/>
            </a:endParaRPr>
          </a:p>
        </p:txBody>
      </p:sp>
    </p:spTree>
    <p:extLst>
      <p:ext uri="{BB962C8B-B14F-4D97-AF65-F5344CB8AC3E}">
        <p14:creationId xmlns="" xmlns:p14="http://schemas.microsoft.com/office/powerpoint/2010/main" val="29225861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ext Box 2"/>
          <p:cNvSpPr txBox="1">
            <a:spLocks noChangeArrowheads="1"/>
          </p:cNvSpPr>
          <p:nvPr/>
        </p:nvSpPr>
        <p:spPr bwMode="auto">
          <a:xfrm>
            <a:off x="900113" y="1168112"/>
            <a:ext cx="7600950" cy="400050"/>
          </a:xfrm>
          <a:prstGeom prst="rect">
            <a:avLst/>
          </a:prstGeom>
          <a:noFill/>
          <a:ln w="9525">
            <a:noFill/>
            <a:miter lim="800000"/>
            <a:headEnd/>
            <a:tailEnd/>
          </a:ln>
          <a:effectLst/>
        </p:spPr>
        <p:txBody>
          <a:bodyPr>
            <a:spAutoFit/>
          </a:bodyPr>
          <a:lstStyle/>
          <a:p>
            <a:pPr algn="ctr" eaLnBrk="0" hangingPunct="0">
              <a:defRPr/>
            </a:pPr>
            <a:r>
              <a:rPr lang="es-ES_tradnl" sz="2000" b="1" dirty="0">
                <a:solidFill>
                  <a:srgbClr val="0070C0"/>
                </a:solidFill>
                <a:latin typeface="Arial" pitchFamily="34" charset="0"/>
                <a:cs typeface="Arial" pitchFamily="34" charset="0"/>
              </a:rPr>
              <a:t>CAUSAS DE DEFUNCION PARA TODOS LOS CASOS</a:t>
            </a:r>
            <a:endParaRPr lang="es-ES" sz="2000" b="1" dirty="0">
              <a:solidFill>
                <a:srgbClr val="0070C0"/>
              </a:solidFill>
              <a:latin typeface="Arial" pitchFamily="34" charset="0"/>
              <a:cs typeface="Arial" pitchFamily="34" charset="0"/>
            </a:endParaRPr>
          </a:p>
        </p:txBody>
      </p:sp>
      <p:sp>
        <p:nvSpPr>
          <p:cNvPr id="12291" name="3 CuadroTexto"/>
          <p:cNvSpPr txBox="1">
            <a:spLocks noChangeArrowheads="1"/>
          </p:cNvSpPr>
          <p:nvPr/>
        </p:nvSpPr>
        <p:spPr bwMode="auto">
          <a:xfrm>
            <a:off x="857250" y="1785938"/>
            <a:ext cx="7572375" cy="3785652"/>
          </a:xfrm>
          <a:prstGeom prst="rect">
            <a:avLst/>
          </a:prstGeom>
          <a:noFill/>
          <a:ln w="19050">
            <a:solidFill>
              <a:schemeClr val="accent1">
                <a:lumMod val="50000"/>
              </a:schemeClr>
            </a:solidFill>
            <a:miter lim="800000"/>
            <a:headEnd/>
            <a:tailEnd/>
          </a:ln>
        </p:spPr>
        <p:txBody>
          <a:bodyPr>
            <a:spAutoFit/>
          </a:bodyPr>
          <a:lstStyle/>
          <a:p>
            <a:pPr>
              <a:defRPr/>
            </a:pPr>
            <a:r>
              <a:rPr lang="es-ES" sz="2000" dirty="0">
                <a:solidFill>
                  <a:srgbClr val="0070C0"/>
                </a:solidFill>
              </a:rPr>
              <a:t>Causa directa</a:t>
            </a:r>
          </a:p>
          <a:p>
            <a:pPr algn="just">
              <a:defRPr/>
            </a:pPr>
            <a:r>
              <a:rPr lang="es-ES" sz="2000" dirty="0"/>
              <a:t>Enfermedad o condición patológica que se registra en la primera línea, a), que haya causado directamente la muerte y que tuvo menos tiempo de duración .</a:t>
            </a:r>
          </a:p>
          <a:p>
            <a:pPr algn="just">
              <a:defRPr/>
            </a:pPr>
            <a:endParaRPr lang="es-ES" sz="2000" dirty="0"/>
          </a:p>
          <a:p>
            <a:pPr algn="just">
              <a:defRPr/>
            </a:pPr>
            <a:r>
              <a:rPr lang="es-ES" sz="2000" dirty="0">
                <a:solidFill>
                  <a:srgbClr val="0070C0"/>
                </a:solidFill>
              </a:rPr>
              <a:t>Causa intermedia o interviniente</a:t>
            </a:r>
          </a:p>
          <a:p>
            <a:pPr algn="just">
              <a:defRPr/>
            </a:pPr>
            <a:r>
              <a:rPr lang="es-ES" sz="2000" dirty="0"/>
              <a:t>Enfermedad o condición que ha conducido a la causa </a:t>
            </a:r>
            <a:r>
              <a:rPr lang="es-ES" sz="2000" dirty="0" smtClean="0"/>
              <a:t>inmediatamente arriba. </a:t>
            </a:r>
            <a:endParaRPr lang="es-ES" sz="2000" dirty="0"/>
          </a:p>
          <a:p>
            <a:pPr algn="just">
              <a:defRPr/>
            </a:pPr>
            <a:endParaRPr lang="es-ES" sz="2000" dirty="0"/>
          </a:p>
          <a:p>
            <a:pPr algn="just">
              <a:defRPr/>
            </a:pPr>
            <a:r>
              <a:rPr lang="es-ES" sz="2000" dirty="0">
                <a:solidFill>
                  <a:srgbClr val="0070C0"/>
                </a:solidFill>
              </a:rPr>
              <a:t>Causa antecedente originaria</a:t>
            </a:r>
          </a:p>
          <a:p>
            <a:pPr algn="just">
              <a:defRPr/>
            </a:pPr>
            <a:r>
              <a:rPr lang="es-ES" sz="2000" dirty="0"/>
              <a:t>Se refiere a las afecciones ubicadas en la ultima línea de la </a:t>
            </a:r>
            <a:r>
              <a:rPr lang="es-ES" sz="2000" dirty="0" smtClean="0"/>
              <a:t>parte 1 del capitulo V del certificado. </a:t>
            </a:r>
            <a:endParaRPr lang="es-ES" sz="2000" dirty="0"/>
          </a:p>
        </p:txBody>
      </p:sp>
    </p:spTree>
    <p:extLst>
      <p:ext uri="{BB962C8B-B14F-4D97-AF65-F5344CB8AC3E}">
        <p14:creationId xmlns="" xmlns:p14="http://schemas.microsoft.com/office/powerpoint/2010/main" val="52201937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ane_prosperidad">
      <a:majorFont>
        <a:latin typeface="Futura Md BT"/>
        <a:ea typeface=""/>
        <a:cs typeface=""/>
      </a:majorFont>
      <a:minorFont>
        <a:latin typeface="Futura Std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311</TotalTime>
  <Words>1668</Words>
  <Application>Microsoft Office PowerPoint</Application>
  <PresentationFormat>Presentación en pantalla (4:3)</PresentationFormat>
  <Paragraphs>617</Paragraphs>
  <Slides>63</Slides>
  <Notes>0</Notes>
  <HiddenSlides>0</HiddenSlides>
  <MMClips>0</MMClips>
  <ScaleCrop>false</ScaleCrop>
  <HeadingPairs>
    <vt:vector size="4" baseType="variant">
      <vt:variant>
        <vt:lpstr>Tema</vt:lpstr>
      </vt:variant>
      <vt:variant>
        <vt:i4>1</vt:i4>
      </vt:variant>
      <vt:variant>
        <vt:lpstr>Títulos de diapositiva</vt:lpstr>
      </vt:variant>
      <vt:variant>
        <vt:i4>63</vt:i4>
      </vt:variant>
    </vt:vector>
  </HeadingPairs>
  <TitlesOfParts>
    <vt:vector size="64" baseType="lpstr">
      <vt:lpstr>1_Tema de Office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DEFUNCION MATERNA</vt:lpstr>
      <vt:lpstr>Diapositiva 35</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lpstr>Diapositiva 46</vt:lpstr>
      <vt:lpstr>Diapositiva 47</vt:lpstr>
      <vt:lpstr>Diapositiva 48</vt:lpstr>
      <vt:lpstr>Diapositiva 49</vt:lpstr>
      <vt:lpstr>Diapositiva 50</vt:lpstr>
      <vt:lpstr>Diapositiva 51</vt:lpstr>
      <vt:lpstr>Diapositiva 52</vt:lpstr>
      <vt:lpstr>Diapositiva 53</vt:lpstr>
      <vt:lpstr>Diapositiva 54</vt:lpstr>
      <vt:lpstr>Diapositiva 55</vt:lpstr>
      <vt:lpstr>Diapositiva 56</vt:lpstr>
      <vt:lpstr>Diapositiva 57</vt:lpstr>
      <vt:lpstr>Diapositiva 58</vt:lpstr>
      <vt:lpstr>Diapositiva 59</vt:lpstr>
      <vt:lpstr>Diapositiva 60</vt:lpstr>
      <vt:lpstr>Diapositiva 61</vt:lpstr>
      <vt:lpstr>Diapositiva 62</vt:lpstr>
      <vt:lpstr>Diapositiva 63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Carlos Alberto Narvaez Arevalo</dc:creator>
  <cp:lastModifiedBy>carlos</cp:lastModifiedBy>
  <cp:revision>52</cp:revision>
  <dcterms:created xsi:type="dcterms:W3CDTF">2013-04-15T15:28:55Z</dcterms:created>
  <dcterms:modified xsi:type="dcterms:W3CDTF">2013-07-14T21:23:32Z</dcterms:modified>
</cp:coreProperties>
</file>